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embeddings/oleObject1.bin" ContentType="application/vnd.openxmlformats-officedocument.oleObject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embeddings/oleObject2.bin" ContentType="application/vnd.openxmlformats-officedocument.oleObject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76" r:id="rId4"/>
    <p:sldId id="268" r:id="rId5"/>
    <p:sldId id="262" r:id="rId6"/>
    <p:sldId id="274" r:id="rId7"/>
    <p:sldId id="269" r:id="rId8"/>
    <p:sldId id="273" r:id="rId9"/>
    <p:sldId id="263" r:id="rId10"/>
    <p:sldId id="258" r:id="rId11"/>
    <p:sldId id="264" r:id="rId12"/>
    <p:sldId id="259" r:id="rId13"/>
    <p:sldId id="261" r:id="rId14"/>
    <p:sldId id="260" r:id="rId15"/>
    <p:sldId id="277" r:id="rId16"/>
    <p:sldId id="27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327" autoAdjust="0"/>
  </p:normalViewPr>
  <p:slideViewPr>
    <p:cSldViewPr snapToGrid="0" snapToObjects="1">
      <p:cViewPr varScale="1">
        <p:scale>
          <a:sx n="63" d="100"/>
          <a:sy n="63" d="100"/>
        </p:scale>
        <p:origin x="-24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ndrewdismukes:Dropbox:SCHOOL:THESIS:thesis%20figures:cortxtestoskydivi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Relationship Id="rId2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6842105263158"/>
          <c:y val="0.111111111111111"/>
          <c:w val="0.711973476999586"/>
          <c:h val="0.750623599441905"/>
        </c:manualLayout>
      </c:layout>
      <c:scatterChart>
        <c:scatterStyle val="lineMarker"/>
        <c:varyColors val="0"/>
        <c:ser>
          <c:idx val="1"/>
          <c:order val="0"/>
          <c:tx>
            <c:strRef>
              <c:f>Sheet1!$X$13</c:f>
              <c:strCache>
                <c:ptCount val="1"/>
                <c:pt idx="0">
                  <c:v>Jump Low Testo</c:v>
                </c:pt>
              </c:strCache>
            </c:strRef>
          </c:tx>
          <c:spPr>
            <a:ln>
              <a:solidFill>
                <a:schemeClr val="accent1"/>
              </a:solidFill>
              <a:prstDash val="sysDash"/>
            </a:ln>
          </c:spPr>
          <c:marker>
            <c:symbol val="none"/>
          </c:marker>
          <c:xVal>
            <c:numRef>
              <c:f>Sheet1!$Y$2:$Y$12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Sheet1!$W$13:$W$23</c:f>
              <c:numCache>
                <c:formatCode>General</c:formatCode>
                <c:ptCount val="11"/>
                <c:pt idx="0">
                  <c:v>0.341358</c:v>
                </c:pt>
                <c:pt idx="1">
                  <c:v>0.509556</c:v>
                </c:pt>
                <c:pt idx="2">
                  <c:v>0.677754</c:v>
                </c:pt>
                <c:pt idx="3">
                  <c:v>0.845952</c:v>
                </c:pt>
                <c:pt idx="4">
                  <c:v>1.01415</c:v>
                </c:pt>
                <c:pt idx="5">
                  <c:v>1.182348</c:v>
                </c:pt>
                <c:pt idx="6">
                  <c:v>1.038789</c:v>
                </c:pt>
                <c:pt idx="7">
                  <c:v>0.89523</c:v>
                </c:pt>
                <c:pt idx="8">
                  <c:v>0.751671</c:v>
                </c:pt>
                <c:pt idx="9">
                  <c:v>0.608112</c:v>
                </c:pt>
                <c:pt idx="10">
                  <c:v>0.464553</c:v>
                </c:pt>
              </c:numCache>
            </c:numRef>
          </c:yVal>
          <c:smooth val="0"/>
        </c:ser>
        <c:ser>
          <c:idx val="3"/>
          <c:order val="1"/>
          <c:tx>
            <c:strRef>
              <c:f>Sheet1!$X$35</c:f>
              <c:strCache>
                <c:ptCount val="1"/>
                <c:pt idx="0">
                  <c:v>Jump High Testo</c:v>
                </c:pt>
              </c:strCache>
            </c:strRef>
          </c:tx>
          <c:spPr>
            <a:ln>
              <a:solidFill>
                <a:schemeClr val="accent2"/>
              </a:solidFill>
              <a:prstDash val="sysDash"/>
            </a:ln>
          </c:spPr>
          <c:marker>
            <c:symbol val="none"/>
          </c:marker>
          <c:xVal>
            <c:numRef>
              <c:f>Sheet1!$Y$24:$Y$34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Sheet1!$W$35:$W$45</c:f>
              <c:numCache>
                <c:formatCode>General</c:formatCode>
                <c:ptCount val="11"/>
                <c:pt idx="0">
                  <c:v>1.669464</c:v>
                </c:pt>
                <c:pt idx="1">
                  <c:v>1.837662</c:v>
                </c:pt>
                <c:pt idx="2">
                  <c:v>2.00586</c:v>
                </c:pt>
                <c:pt idx="3">
                  <c:v>2.174058</c:v>
                </c:pt>
                <c:pt idx="4">
                  <c:v>2.342255999999984</c:v>
                </c:pt>
                <c:pt idx="5">
                  <c:v>2.510454</c:v>
                </c:pt>
                <c:pt idx="6">
                  <c:v>2.366894999999999</c:v>
                </c:pt>
                <c:pt idx="7">
                  <c:v>2.223336</c:v>
                </c:pt>
                <c:pt idx="8">
                  <c:v>2.079777</c:v>
                </c:pt>
                <c:pt idx="9">
                  <c:v>1.936218</c:v>
                </c:pt>
                <c:pt idx="10">
                  <c:v>1.792659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5815528"/>
        <c:axId val="-2118777304"/>
      </c:scatterChart>
      <c:valAx>
        <c:axId val="-2115815528"/>
        <c:scaling>
          <c:orientation val="minMax"/>
          <c:max val="5.5"/>
          <c:min val="-5.5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18777304"/>
        <c:crosses val="autoZero"/>
        <c:crossBetween val="midCat"/>
        <c:majorUnit val="1.0"/>
      </c:valAx>
      <c:valAx>
        <c:axId val="-21187773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Cortisol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15815528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0519915734217433"/>
          <c:y val="0.101467223139612"/>
          <c:w val="0.193529952383463"/>
          <c:h val="0.341605329516799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576101374425"/>
          <c:y val="0.0235876348789735"/>
          <c:w val="0.702316124370032"/>
          <c:h val="0.843901745106289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Sheet1!$AU$2</c:f>
              <c:strCache>
                <c:ptCount val="1"/>
                <c:pt idx="0">
                  <c:v>Lab Day, Average Testosterone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yVal>
            <c:numRef>
              <c:f>Sheet1!$B$2:$B$14</c:f>
              <c:numCache>
                <c:formatCode>General</c:formatCode>
                <c:ptCount val="13"/>
                <c:pt idx="1">
                  <c:v>1.31329467640612</c:v>
                </c:pt>
                <c:pt idx="2">
                  <c:v>1.230281247806983</c:v>
                </c:pt>
                <c:pt idx="3">
                  <c:v>1.167994995824471</c:v>
                </c:pt>
                <c:pt idx="4">
                  <c:v>1.121640560819741</c:v>
                </c:pt>
                <c:pt idx="5">
                  <c:v>1.087487728740221</c:v>
                </c:pt>
                <c:pt idx="6">
                  <c:v>1.062514214415119</c:v>
                </c:pt>
                <c:pt idx="7">
                  <c:v>1.044159024313525</c:v>
                </c:pt>
                <c:pt idx="8">
                  <c:v>1.030153273094273</c:v>
                </c:pt>
                <c:pt idx="9">
                  <c:v>1.018408790600876</c:v>
                </c:pt>
                <c:pt idx="10">
                  <c:v>1.00695326245206</c:v>
                </c:pt>
                <c:pt idx="11">
                  <c:v>0.993905646370065</c:v>
                </c:pt>
                <c:pt idx="12">
                  <c:v>0.977488061985256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Sheet1!$AU$15</c:f>
              <c:strCache>
                <c:ptCount val="1"/>
                <c:pt idx="0">
                  <c:v>Lab Day, High Testosterone</c:v>
                </c:pt>
              </c:strCache>
            </c:strRef>
          </c:tx>
          <c:spPr>
            <a:ln>
              <a:prstDash val="sysDash"/>
            </a:ln>
          </c:spPr>
          <c:marker>
            <c:symbol val="none"/>
          </c:marker>
          <c:yVal>
            <c:numRef>
              <c:f>Sheet1!$B$15:$B$27</c:f>
              <c:numCache>
                <c:formatCode>General</c:formatCode>
                <c:ptCount val="13"/>
                <c:pt idx="1">
                  <c:v>2.561952082146338</c:v>
                </c:pt>
                <c:pt idx="2">
                  <c:v>2.356070997270032</c:v>
                </c:pt>
                <c:pt idx="3">
                  <c:v>2.19583701091946</c:v>
                </c:pt>
                <c:pt idx="4">
                  <c:v>2.0700840286415</c:v>
                </c:pt>
                <c:pt idx="5">
                  <c:v>1.970306471619025</c:v>
                </c:pt>
                <c:pt idx="6">
                  <c:v>1.889815112098622</c:v>
                </c:pt>
                <c:pt idx="7">
                  <c:v>1.823166637660816</c:v>
                </c:pt>
                <c:pt idx="8">
                  <c:v>1.765780495989693</c:v>
                </c:pt>
                <c:pt idx="9">
                  <c:v>1.713689588130817</c:v>
                </c:pt>
                <c:pt idx="10">
                  <c:v>1.663391515929031</c:v>
                </c:pt>
                <c:pt idx="11">
                  <c:v>1.611778938894845</c:v>
                </c:pt>
                <c:pt idx="12">
                  <c:v>1.55613378167416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Sheet1!$AU$28</c:f>
              <c:strCache>
                <c:ptCount val="1"/>
                <c:pt idx="0">
                  <c:v>Basal Day, Average Testosterone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yVal>
            <c:numRef>
              <c:f>Sheet1!$B$28:$B$40</c:f>
              <c:numCache>
                <c:formatCode>General</c:formatCode>
                <c:ptCount val="13"/>
                <c:pt idx="0">
                  <c:v>1.705296165915682</c:v>
                </c:pt>
                <c:pt idx="1">
                  <c:v>1.496697778071227</c:v>
                </c:pt>
                <c:pt idx="2">
                  <c:v>1.333770108254964</c:v>
                </c:pt>
                <c:pt idx="3">
                  <c:v>1.204542708625979</c:v>
                </c:pt>
                <c:pt idx="4">
                  <c:v>1.100372105138432</c:v>
                </c:pt>
                <c:pt idx="5">
                  <c:v>1.014880427362557</c:v>
                </c:pt>
                <c:pt idx="6">
                  <c:v>0.943256716093812</c:v>
                </c:pt>
                <c:pt idx="7">
                  <c:v>0.881792598253274</c:v>
                </c:pt>
                <c:pt idx="8">
                  <c:v>0.827572965324028</c:v>
                </c:pt>
                <c:pt idx="9">
                  <c:v>0.778271689865465</c:v>
                </c:pt>
                <c:pt idx="10">
                  <c:v>0.732020177873345</c:v>
                </c:pt>
                <c:pt idx="11">
                  <c:v>0.68732721820628</c:v>
                </c:pt>
                <c:pt idx="12">
                  <c:v>0.643034822443617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Sheet1!$AU$41</c:f>
              <c:strCache>
                <c:ptCount val="1"/>
                <c:pt idx="0">
                  <c:v>Basal Day, High Testosterone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none"/>
          </c:marker>
          <c:yVal>
            <c:numRef>
              <c:f>Sheet1!$B$41:$B$53</c:f>
              <c:numCache>
                <c:formatCode>General</c:formatCode>
                <c:ptCount val="13"/>
                <c:pt idx="0">
                  <c:v>4.094009877855001</c:v>
                </c:pt>
                <c:pt idx="1">
                  <c:v>3.451348761478048</c:v>
                </c:pt>
                <c:pt idx="2">
                  <c:v>2.95421008381152</c:v>
                </c:pt>
                <c:pt idx="3">
                  <c:v>2.562643902600077</c:v>
                </c:pt>
                <c:pt idx="4">
                  <c:v>2.248595277195002</c:v>
                </c:pt>
                <c:pt idx="5">
                  <c:v>1.992013427793744</c:v>
                </c:pt>
                <c:pt idx="6">
                  <c:v>1.778332451127981</c:v>
                </c:pt>
                <c:pt idx="7">
                  <c:v>1.596817043415896</c:v>
                </c:pt>
                <c:pt idx="8">
                  <c:v>1.439463536386433</c:v>
                </c:pt>
                <c:pt idx="9">
                  <c:v>1.300263192831153</c:v>
                </c:pt>
                <c:pt idx="10">
                  <c:v>1.174704821157597</c:v>
                </c:pt>
                <c:pt idx="11">
                  <c:v>1.059436433256554</c:v>
                </c:pt>
                <c:pt idx="12">
                  <c:v>0.952031934605222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5830168"/>
        <c:axId val="-2115232472"/>
      </c:scatterChart>
      <c:valAx>
        <c:axId val="-21158301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Since Waking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15232472"/>
        <c:crosses val="autoZero"/>
        <c:crossBetween val="midCat"/>
      </c:valAx>
      <c:valAx>
        <c:axId val="-211523247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Precicted Cortisol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158301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14692094939745"/>
          <c:y val="0.285466316710411"/>
          <c:w val="0.456111329359318"/>
          <c:h val="0.20144228616863"/>
        </c:manualLayout>
      </c:layout>
      <c:overlay val="0"/>
      <c:txPr>
        <a:bodyPr/>
        <a:lstStyle/>
        <a:p>
          <a:pPr>
            <a:defRPr sz="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83151299635932"/>
          <c:y val="0.0370439539566764"/>
          <c:w val="0.862426088999877"/>
          <c:h val="0.813079260614811"/>
        </c:manualLayout>
      </c:layout>
      <c:lineChart>
        <c:grouping val="standard"/>
        <c:varyColors val="0"/>
        <c:ser>
          <c:idx val="0"/>
          <c:order val="0"/>
          <c:tx>
            <c:strRef>
              <c:f>Sheet1!$Y$1</c:f>
              <c:strCache>
                <c:ptCount val="1"/>
                <c:pt idx="0">
                  <c:v>High Abuse</c:v>
                </c:pt>
              </c:strCache>
            </c:strRef>
          </c:tx>
          <c:spPr>
            <a:ln w="76200" cap="flat" cmpd="sng" algn="ctr">
              <a:solidFill>
                <a:schemeClr val="accent2"/>
              </a:solidFill>
              <a:prstDash val="sysDash"/>
            </a:ln>
            <a:effectLst/>
          </c:spPr>
          <c:marker>
            <c:symbol val="none"/>
          </c:marker>
          <c:cat>
            <c:numRef>
              <c:f>Sheet1!$S$2:$S$14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</c:numCache>
            </c:numRef>
          </c:cat>
          <c:val>
            <c:numRef>
              <c:f>Sheet1!$X$2:$X$14</c:f>
              <c:numCache>
                <c:formatCode>General</c:formatCode>
                <c:ptCount val="13"/>
                <c:pt idx="0">
                  <c:v>3.633042818400001</c:v>
                </c:pt>
                <c:pt idx="1">
                  <c:v>4.377813818399926</c:v>
                </c:pt>
                <c:pt idx="2">
                  <c:v>3.460646818400001</c:v>
                </c:pt>
                <c:pt idx="3">
                  <c:v>3.374448818399998</c:v>
                </c:pt>
                <c:pt idx="4">
                  <c:v>3.288250818400001</c:v>
                </c:pt>
                <c:pt idx="5">
                  <c:v>3.2020528184</c:v>
                </c:pt>
                <c:pt idx="6">
                  <c:v>2.24421</c:v>
                </c:pt>
                <c:pt idx="7">
                  <c:v>3.0296568184</c:v>
                </c:pt>
                <c:pt idx="8">
                  <c:v>2.943458818400001</c:v>
                </c:pt>
                <c:pt idx="9">
                  <c:v>2.8572608184</c:v>
                </c:pt>
                <c:pt idx="10">
                  <c:v>3.421409999999998</c:v>
                </c:pt>
                <c:pt idx="11">
                  <c:v>2.684864818400001</c:v>
                </c:pt>
                <c:pt idx="12">
                  <c:v>2.598666818400001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Sheet1!$Y$15</c:f>
              <c:strCache>
                <c:ptCount val="1"/>
                <c:pt idx="0">
                  <c:v>Low Abuse</c:v>
                </c:pt>
              </c:strCache>
            </c:strRef>
          </c:tx>
          <c:spPr>
            <a:ln w="76200" cap="flat" cmpd="sng" algn="ctr">
              <a:solidFill>
                <a:schemeClr val="accent1"/>
              </a:solidFill>
              <a:prstDash val="solid"/>
            </a:ln>
            <a:effectLst/>
          </c:spPr>
          <c:marker>
            <c:symbol val="none"/>
          </c:marker>
          <c:val>
            <c:numRef>
              <c:f>Sheet1!$X$15:$X$27</c:f>
              <c:numCache>
                <c:formatCode>General</c:formatCode>
                <c:ptCount val="13"/>
                <c:pt idx="0">
                  <c:v>3.6156279404</c:v>
                </c:pt>
                <c:pt idx="1">
                  <c:v>4.0331629404</c:v>
                </c:pt>
                <c:pt idx="2">
                  <c:v>3.4218519404</c:v>
                </c:pt>
                <c:pt idx="3">
                  <c:v>3.3249639404</c:v>
                </c:pt>
                <c:pt idx="4">
                  <c:v>3.2280759404</c:v>
                </c:pt>
                <c:pt idx="5">
                  <c:v>3.131187940400001</c:v>
                </c:pt>
                <c:pt idx="6">
                  <c:v>2.529836</c:v>
                </c:pt>
                <c:pt idx="7">
                  <c:v>2.9374119404</c:v>
                </c:pt>
                <c:pt idx="8">
                  <c:v>2.8405239404</c:v>
                </c:pt>
                <c:pt idx="9">
                  <c:v>2.7436359404</c:v>
                </c:pt>
                <c:pt idx="10">
                  <c:v>3.023136</c:v>
                </c:pt>
                <c:pt idx="11">
                  <c:v>2.5498599404</c:v>
                </c:pt>
                <c:pt idx="12">
                  <c:v>2.4529719404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0747976"/>
        <c:axId val="2101312264"/>
      </c:lineChart>
      <c:catAx>
        <c:axId val="21007479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Since Waking</a:t>
                </a:r>
              </a:p>
            </c:rich>
          </c:tx>
          <c:layout>
            <c:manualLayout>
              <c:xMode val="edge"/>
              <c:yMode val="edge"/>
              <c:x val="0.436208347597855"/>
              <c:y val="0.91828703703703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01312264"/>
        <c:crosses val="autoZero"/>
        <c:auto val="1"/>
        <c:lblAlgn val="ctr"/>
        <c:lblOffset val="100"/>
        <c:noMultiLvlLbl val="0"/>
      </c:catAx>
      <c:valAx>
        <c:axId val="2101312264"/>
        <c:scaling>
          <c:orientation val="minMax"/>
          <c:max val="4.5"/>
          <c:min val="2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Predicted Cortisol 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007479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38771462368418"/>
          <c:y val="0.53409308911013"/>
          <c:w val="0.306857841555845"/>
          <c:h val="0.25533814736241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6E05B7-1A84-6C40-9DD2-F38E26E0E2BC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8EB0545D-711B-5149-906A-1A68938802E2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Stress</a:t>
          </a:r>
          <a:endParaRPr lang="en-US" dirty="0">
            <a:solidFill>
              <a:srgbClr val="000000"/>
            </a:solidFill>
          </a:endParaRPr>
        </a:p>
      </dgm:t>
    </dgm:pt>
    <dgm:pt modelId="{9D95C881-5911-4647-BF0A-20FC904BCB4F}" type="parTrans" cxnId="{A965AAAF-4AE7-434C-8626-AEDE4172E862}">
      <dgm:prSet/>
      <dgm:spPr/>
      <dgm:t>
        <a:bodyPr/>
        <a:lstStyle/>
        <a:p>
          <a:endParaRPr lang="en-US"/>
        </a:p>
      </dgm:t>
    </dgm:pt>
    <dgm:pt modelId="{4C2C8B35-0650-C74F-80F2-BA6532A2D922}" type="sibTrans" cxnId="{A965AAAF-4AE7-434C-8626-AEDE4172E862}">
      <dgm:prSet/>
      <dgm:spPr/>
      <dgm:t>
        <a:bodyPr/>
        <a:lstStyle/>
        <a:p>
          <a:endParaRPr lang="en-US"/>
        </a:p>
      </dgm:t>
    </dgm:pt>
    <dgm:pt modelId="{6CE4FCFD-40F3-1146-82FD-E2D953299985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Challenge</a:t>
          </a:r>
          <a:endParaRPr lang="en-US" dirty="0">
            <a:solidFill>
              <a:schemeClr val="tx1"/>
            </a:solidFill>
          </a:endParaRPr>
        </a:p>
      </dgm:t>
    </dgm:pt>
    <dgm:pt modelId="{47D81944-FD83-C94A-91E8-C68BE3CB0A41}" type="parTrans" cxnId="{16EB3A9B-ECC8-4A4D-88C6-30CC6CA6C6DE}">
      <dgm:prSet/>
      <dgm:spPr/>
      <dgm:t>
        <a:bodyPr/>
        <a:lstStyle/>
        <a:p>
          <a:endParaRPr lang="en-US"/>
        </a:p>
      </dgm:t>
    </dgm:pt>
    <dgm:pt modelId="{2EE82D6F-EBAF-C044-99A4-3339D50A924E}" type="sibTrans" cxnId="{16EB3A9B-ECC8-4A4D-88C6-30CC6CA6C6DE}">
      <dgm:prSet/>
      <dgm:spPr/>
      <dgm:t>
        <a:bodyPr/>
        <a:lstStyle/>
        <a:p>
          <a:endParaRPr lang="en-US"/>
        </a:p>
      </dgm:t>
    </dgm:pt>
    <dgm:pt modelId="{FFFBE419-0689-3148-9F16-D2C4B1C845B6}" type="pres">
      <dgm:prSet presAssocID="{566E05B7-1A84-6C40-9DD2-F38E26E0E2BC}" presName="compositeShape" presStyleCnt="0">
        <dgm:presLayoutVars>
          <dgm:chMax val="7"/>
          <dgm:dir/>
          <dgm:resizeHandles val="exact"/>
        </dgm:presLayoutVars>
      </dgm:prSet>
      <dgm:spPr/>
    </dgm:pt>
    <dgm:pt modelId="{53F3E3EB-EC4F-A440-AFF6-4857266FC150}" type="pres">
      <dgm:prSet presAssocID="{8EB0545D-711B-5149-906A-1A68938802E2}" presName="circ1" presStyleLbl="vennNode1" presStyleIdx="0" presStyleCnt="2" custScaleX="58027" custScaleY="59358" custLinFactNeighborX="-20825" custLinFactNeighborY="643"/>
      <dgm:spPr/>
      <dgm:t>
        <a:bodyPr/>
        <a:lstStyle/>
        <a:p>
          <a:endParaRPr lang="en-US"/>
        </a:p>
      </dgm:t>
    </dgm:pt>
    <dgm:pt modelId="{74DD466C-AB62-674F-8168-461024BAFA8C}" type="pres">
      <dgm:prSet presAssocID="{8EB0545D-711B-5149-906A-1A68938802E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ACD5CC-8397-804F-8B39-511C3B7A0FCD}" type="pres">
      <dgm:prSet presAssocID="{6CE4FCFD-40F3-1146-82FD-E2D953299985}" presName="circ2" presStyleLbl="vennNode1" presStyleIdx="1" presStyleCnt="2" custScaleX="59137" custScaleY="59689" custLinFactNeighborX="24763" custLinFactNeighborY="1585"/>
      <dgm:spPr/>
      <dgm:t>
        <a:bodyPr/>
        <a:lstStyle/>
        <a:p>
          <a:endParaRPr lang="en-US"/>
        </a:p>
      </dgm:t>
    </dgm:pt>
    <dgm:pt modelId="{9C478362-D85F-B54D-97F1-8F2D8175A321}" type="pres">
      <dgm:prSet presAssocID="{6CE4FCFD-40F3-1146-82FD-E2D95329998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EB3A9B-ECC8-4A4D-88C6-30CC6CA6C6DE}" srcId="{566E05B7-1A84-6C40-9DD2-F38E26E0E2BC}" destId="{6CE4FCFD-40F3-1146-82FD-E2D953299985}" srcOrd="1" destOrd="0" parTransId="{47D81944-FD83-C94A-91E8-C68BE3CB0A41}" sibTransId="{2EE82D6F-EBAF-C044-99A4-3339D50A924E}"/>
    <dgm:cxn modelId="{BD5C4D6F-CBA6-2B4F-A6B6-B6E2FADD7039}" type="presOf" srcId="{8EB0545D-711B-5149-906A-1A68938802E2}" destId="{74DD466C-AB62-674F-8168-461024BAFA8C}" srcOrd="1" destOrd="0" presId="urn:microsoft.com/office/officeart/2005/8/layout/venn1"/>
    <dgm:cxn modelId="{A965AAAF-4AE7-434C-8626-AEDE4172E862}" srcId="{566E05B7-1A84-6C40-9DD2-F38E26E0E2BC}" destId="{8EB0545D-711B-5149-906A-1A68938802E2}" srcOrd="0" destOrd="0" parTransId="{9D95C881-5911-4647-BF0A-20FC904BCB4F}" sibTransId="{4C2C8B35-0650-C74F-80F2-BA6532A2D922}"/>
    <dgm:cxn modelId="{D3C796D5-E44A-164C-A175-36C74D454887}" type="presOf" srcId="{8EB0545D-711B-5149-906A-1A68938802E2}" destId="{53F3E3EB-EC4F-A440-AFF6-4857266FC150}" srcOrd="0" destOrd="0" presId="urn:microsoft.com/office/officeart/2005/8/layout/venn1"/>
    <dgm:cxn modelId="{B82786D1-1F18-F241-9FC2-53952910EAEF}" type="presOf" srcId="{566E05B7-1A84-6C40-9DD2-F38E26E0E2BC}" destId="{FFFBE419-0689-3148-9F16-D2C4B1C845B6}" srcOrd="0" destOrd="0" presId="urn:microsoft.com/office/officeart/2005/8/layout/venn1"/>
    <dgm:cxn modelId="{3B617154-D32D-9B4B-BE36-9C512F0882AE}" type="presOf" srcId="{6CE4FCFD-40F3-1146-82FD-E2D953299985}" destId="{CDACD5CC-8397-804F-8B39-511C3B7A0FCD}" srcOrd="0" destOrd="0" presId="urn:microsoft.com/office/officeart/2005/8/layout/venn1"/>
    <dgm:cxn modelId="{36F96F97-6493-0147-93F9-7FF6D5220381}" type="presOf" srcId="{6CE4FCFD-40F3-1146-82FD-E2D953299985}" destId="{9C478362-D85F-B54D-97F1-8F2D8175A321}" srcOrd="1" destOrd="0" presId="urn:microsoft.com/office/officeart/2005/8/layout/venn1"/>
    <dgm:cxn modelId="{4F6B41FA-6F0A-F34F-ABBC-5D8AD9F086F2}" type="presParOf" srcId="{FFFBE419-0689-3148-9F16-D2C4B1C845B6}" destId="{53F3E3EB-EC4F-A440-AFF6-4857266FC150}" srcOrd="0" destOrd="0" presId="urn:microsoft.com/office/officeart/2005/8/layout/venn1"/>
    <dgm:cxn modelId="{1FBA9AD4-13B5-B040-9040-84F9C1C3B892}" type="presParOf" srcId="{FFFBE419-0689-3148-9F16-D2C4B1C845B6}" destId="{74DD466C-AB62-674F-8168-461024BAFA8C}" srcOrd="1" destOrd="0" presId="urn:microsoft.com/office/officeart/2005/8/layout/venn1"/>
    <dgm:cxn modelId="{017F4155-EAEB-AB40-9B77-3DE249C7A33C}" type="presParOf" srcId="{FFFBE419-0689-3148-9F16-D2C4B1C845B6}" destId="{CDACD5CC-8397-804F-8B39-511C3B7A0FCD}" srcOrd="2" destOrd="0" presId="urn:microsoft.com/office/officeart/2005/8/layout/venn1"/>
    <dgm:cxn modelId="{AB28D771-5512-9041-B9D5-343837041A8F}" type="presParOf" srcId="{FFFBE419-0689-3148-9F16-D2C4B1C845B6}" destId="{9C478362-D85F-B54D-97F1-8F2D8175A321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D061DC-2519-4BAF-9797-A4F7481535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C0EE91-09E8-4D12-9ECA-7E92B4F36C9A}">
      <dgm:prSet phldrT="[Text]"/>
      <dgm:spPr/>
      <dgm:t>
        <a:bodyPr/>
        <a:lstStyle/>
        <a:p>
          <a:r>
            <a:rPr lang="en-US" dirty="0"/>
            <a:t>Skydiving</a:t>
          </a:r>
        </a:p>
      </dgm:t>
    </dgm:pt>
    <dgm:pt modelId="{702B0EA8-E182-4E00-A4B9-3AFAB15D8C0D}" type="parTrans" cxnId="{D40991B0-A744-43DE-92EE-18F6B86247E2}">
      <dgm:prSet/>
      <dgm:spPr/>
      <dgm:t>
        <a:bodyPr/>
        <a:lstStyle/>
        <a:p>
          <a:endParaRPr lang="en-US"/>
        </a:p>
      </dgm:t>
    </dgm:pt>
    <dgm:pt modelId="{3592E562-889D-4702-B536-97E7247327EE}" type="sibTrans" cxnId="{D40991B0-A744-43DE-92EE-18F6B86247E2}">
      <dgm:prSet/>
      <dgm:spPr/>
      <dgm:t>
        <a:bodyPr/>
        <a:lstStyle/>
        <a:p>
          <a:endParaRPr lang="en-US"/>
        </a:p>
      </dgm:t>
    </dgm:pt>
    <dgm:pt modelId="{B6EC6AE2-FF49-4659-A260-893369730E4E}">
      <dgm:prSet phldrT="[Text]"/>
      <dgm:spPr/>
      <dgm:t>
        <a:bodyPr/>
        <a:lstStyle/>
        <a:p>
          <a:r>
            <a:rPr lang="en-US" dirty="0"/>
            <a:t>MRI/SPIT</a:t>
          </a:r>
        </a:p>
      </dgm:t>
    </dgm:pt>
    <dgm:pt modelId="{707DB176-0384-4550-8E97-5ACEE9D05960}" type="parTrans" cxnId="{EAC2432B-2A0A-4974-9E68-441B2902A9D1}">
      <dgm:prSet/>
      <dgm:spPr/>
      <dgm:t>
        <a:bodyPr/>
        <a:lstStyle/>
        <a:p>
          <a:endParaRPr lang="en-US"/>
        </a:p>
      </dgm:t>
    </dgm:pt>
    <dgm:pt modelId="{A8DEFD2A-AE5E-4BBF-9CBD-18E47285AAE7}" type="sibTrans" cxnId="{EAC2432B-2A0A-4974-9E68-441B2902A9D1}">
      <dgm:prSet/>
      <dgm:spPr/>
      <dgm:t>
        <a:bodyPr/>
        <a:lstStyle/>
        <a:p>
          <a:endParaRPr lang="en-US"/>
        </a:p>
      </dgm:t>
    </dgm:pt>
    <dgm:pt modelId="{14F8ED00-1FB4-4E5D-9E50-3D5EEAE541F1}">
      <dgm:prSet phldrT="[Text]"/>
      <dgm:spPr/>
      <dgm:t>
        <a:bodyPr/>
        <a:lstStyle/>
        <a:p>
          <a:r>
            <a:rPr lang="en-US" dirty="0"/>
            <a:t>Mendota</a:t>
          </a:r>
        </a:p>
      </dgm:t>
    </dgm:pt>
    <dgm:pt modelId="{44506AB7-7539-4500-9F4C-1C8EFC2B9BA8}" type="parTrans" cxnId="{F2A85D6F-A961-4F3D-A596-3E42AF82231C}">
      <dgm:prSet/>
      <dgm:spPr/>
      <dgm:t>
        <a:bodyPr/>
        <a:lstStyle/>
        <a:p>
          <a:endParaRPr lang="en-US"/>
        </a:p>
      </dgm:t>
    </dgm:pt>
    <dgm:pt modelId="{D9199856-4024-41AC-AE7D-D88D33A8876B}" type="sibTrans" cxnId="{F2A85D6F-A961-4F3D-A596-3E42AF82231C}">
      <dgm:prSet/>
      <dgm:spPr/>
      <dgm:t>
        <a:bodyPr/>
        <a:lstStyle/>
        <a:p>
          <a:endParaRPr lang="en-US"/>
        </a:p>
      </dgm:t>
    </dgm:pt>
    <dgm:pt modelId="{A9C74C85-21E0-2A4C-936E-874780EC9F17}">
      <dgm:prSet phldrT="[Text]"/>
      <dgm:spPr/>
      <dgm:t>
        <a:bodyPr/>
        <a:lstStyle/>
        <a:p>
          <a:r>
            <a:rPr lang="en-US" dirty="0" smtClean="0"/>
            <a:t>Acute Stressor</a:t>
          </a:r>
          <a:endParaRPr lang="en-US" dirty="0"/>
        </a:p>
      </dgm:t>
    </dgm:pt>
    <dgm:pt modelId="{C5A83057-5665-2043-B02A-BCA68806E293}" type="parTrans" cxnId="{573CD53D-56D6-044A-8A21-643A4E579490}">
      <dgm:prSet/>
      <dgm:spPr/>
      <dgm:t>
        <a:bodyPr/>
        <a:lstStyle/>
        <a:p>
          <a:endParaRPr lang="en-US"/>
        </a:p>
      </dgm:t>
    </dgm:pt>
    <dgm:pt modelId="{EE7F6D2F-6F56-0A4A-A206-3D31EAECF355}" type="sibTrans" cxnId="{573CD53D-56D6-044A-8A21-643A4E579490}">
      <dgm:prSet/>
      <dgm:spPr/>
      <dgm:t>
        <a:bodyPr/>
        <a:lstStyle/>
        <a:p>
          <a:endParaRPr lang="en-US"/>
        </a:p>
      </dgm:t>
    </dgm:pt>
    <dgm:pt modelId="{C37D0D07-D8EF-CA4F-BA8C-ABFCEC0B6E15}">
      <dgm:prSet phldrT="[Text]"/>
      <dgm:spPr/>
      <dgm:t>
        <a:bodyPr/>
        <a:lstStyle/>
        <a:p>
          <a:r>
            <a:rPr lang="en-US" dirty="0" smtClean="0"/>
            <a:t>Bivariate Decomposition of Reactivity</a:t>
          </a:r>
          <a:endParaRPr lang="en-US" dirty="0"/>
        </a:p>
      </dgm:t>
    </dgm:pt>
    <dgm:pt modelId="{5833C23B-C46E-5F4B-A3A5-B5F45B9961E6}" type="parTrans" cxnId="{E143C0FF-197F-E342-87F5-FF122F00B178}">
      <dgm:prSet/>
      <dgm:spPr/>
      <dgm:t>
        <a:bodyPr/>
        <a:lstStyle/>
        <a:p>
          <a:endParaRPr lang="en-US"/>
        </a:p>
      </dgm:t>
    </dgm:pt>
    <dgm:pt modelId="{3B51482D-5AAA-C646-A10A-049ADE643899}" type="sibTrans" cxnId="{E143C0FF-197F-E342-87F5-FF122F00B178}">
      <dgm:prSet/>
      <dgm:spPr/>
      <dgm:t>
        <a:bodyPr/>
        <a:lstStyle/>
        <a:p>
          <a:endParaRPr lang="en-US"/>
        </a:p>
      </dgm:t>
    </dgm:pt>
    <dgm:pt modelId="{4E6EEB7A-99E8-6F49-B9E9-F685AF328552}">
      <dgm:prSet phldrT="[Text]"/>
      <dgm:spPr/>
      <dgm:t>
        <a:bodyPr/>
        <a:lstStyle/>
        <a:p>
          <a:r>
            <a:rPr lang="en-US" dirty="0" smtClean="0"/>
            <a:t>Short Term Stressor</a:t>
          </a:r>
          <a:endParaRPr lang="en-US" dirty="0"/>
        </a:p>
      </dgm:t>
    </dgm:pt>
    <dgm:pt modelId="{F40A0C56-AF30-6D4A-8E9A-D5554F45C464}" type="parTrans" cxnId="{6CD63B4F-B071-D144-B9F4-B6377100BE4F}">
      <dgm:prSet/>
      <dgm:spPr/>
      <dgm:t>
        <a:bodyPr/>
        <a:lstStyle/>
        <a:p>
          <a:endParaRPr lang="en-US"/>
        </a:p>
      </dgm:t>
    </dgm:pt>
    <dgm:pt modelId="{2FD81C57-B5AC-5E44-B152-101BD286BCC5}" type="sibTrans" cxnId="{6CD63B4F-B071-D144-B9F4-B6377100BE4F}">
      <dgm:prSet/>
      <dgm:spPr/>
      <dgm:t>
        <a:bodyPr/>
        <a:lstStyle/>
        <a:p>
          <a:endParaRPr lang="en-US"/>
        </a:p>
      </dgm:t>
    </dgm:pt>
    <dgm:pt modelId="{4FE683F3-5157-D045-B009-3157A5BA5533}">
      <dgm:prSet phldrT="[Text]"/>
      <dgm:spPr/>
      <dgm:t>
        <a:bodyPr/>
        <a:lstStyle/>
        <a:p>
          <a:endParaRPr lang="en-US" dirty="0"/>
        </a:p>
      </dgm:t>
    </dgm:pt>
    <dgm:pt modelId="{26913033-731A-354D-97BC-D20ABA5110E3}" type="parTrans" cxnId="{A6BAC6CD-DB76-844C-8717-04E2F6054C0F}">
      <dgm:prSet/>
      <dgm:spPr/>
      <dgm:t>
        <a:bodyPr/>
        <a:lstStyle/>
        <a:p>
          <a:endParaRPr lang="en-US"/>
        </a:p>
      </dgm:t>
    </dgm:pt>
    <dgm:pt modelId="{81FBCF2D-6A2A-5840-ABF8-1DA0C99C19D8}" type="sibTrans" cxnId="{A6BAC6CD-DB76-844C-8717-04E2F6054C0F}">
      <dgm:prSet/>
      <dgm:spPr/>
      <dgm:t>
        <a:bodyPr/>
        <a:lstStyle/>
        <a:p>
          <a:endParaRPr lang="en-US"/>
        </a:p>
      </dgm:t>
    </dgm:pt>
    <dgm:pt modelId="{9DCDF7ED-51C8-6946-BE0D-1AAC91C67F85}">
      <dgm:prSet phldrT="[Text]"/>
      <dgm:spPr/>
      <dgm:t>
        <a:bodyPr/>
        <a:lstStyle/>
        <a:p>
          <a:r>
            <a:rPr lang="en-US" dirty="0" smtClean="0"/>
            <a:t>Bivariate Decomposition of Short-Term Stress</a:t>
          </a:r>
          <a:endParaRPr lang="en-US" dirty="0"/>
        </a:p>
      </dgm:t>
    </dgm:pt>
    <dgm:pt modelId="{B7BC7382-F5DA-3141-81B2-579AA8C269A2}" type="parTrans" cxnId="{C85995E7-0168-EA4F-A2B9-56A74BCEA6B4}">
      <dgm:prSet/>
      <dgm:spPr/>
      <dgm:t>
        <a:bodyPr/>
        <a:lstStyle/>
        <a:p>
          <a:endParaRPr lang="en-US"/>
        </a:p>
      </dgm:t>
    </dgm:pt>
    <dgm:pt modelId="{7ADC11E9-DBBF-3746-9CC7-9A3BA094F566}" type="sibTrans" cxnId="{C85995E7-0168-EA4F-A2B9-56A74BCEA6B4}">
      <dgm:prSet/>
      <dgm:spPr/>
      <dgm:t>
        <a:bodyPr/>
        <a:lstStyle/>
        <a:p>
          <a:endParaRPr lang="en-US"/>
        </a:p>
      </dgm:t>
    </dgm:pt>
    <dgm:pt modelId="{98AE444E-86A0-AD4D-A9CA-EBC5C421BFA8}">
      <dgm:prSet phldrT="[Text]"/>
      <dgm:spPr/>
      <dgm:t>
        <a:bodyPr/>
        <a:lstStyle/>
        <a:p>
          <a:r>
            <a:rPr lang="en-US" dirty="0" smtClean="0"/>
            <a:t>Long-Term Stressor</a:t>
          </a:r>
          <a:endParaRPr lang="en-US" dirty="0"/>
        </a:p>
      </dgm:t>
    </dgm:pt>
    <dgm:pt modelId="{1A5D0549-F60C-DB42-832B-9DB97C146B72}" type="parTrans" cxnId="{D6D4BC7A-B918-0240-AA7F-241F5449F613}">
      <dgm:prSet/>
      <dgm:spPr/>
      <dgm:t>
        <a:bodyPr/>
        <a:lstStyle/>
        <a:p>
          <a:endParaRPr lang="en-US"/>
        </a:p>
      </dgm:t>
    </dgm:pt>
    <dgm:pt modelId="{A96A8692-EAC2-FD41-B7E7-E29227B4C3C4}" type="sibTrans" cxnId="{D6D4BC7A-B918-0240-AA7F-241F5449F613}">
      <dgm:prSet/>
      <dgm:spPr/>
      <dgm:t>
        <a:bodyPr/>
        <a:lstStyle/>
        <a:p>
          <a:endParaRPr lang="en-US"/>
        </a:p>
      </dgm:t>
    </dgm:pt>
    <dgm:pt modelId="{D688F632-B8A8-7D47-B270-4CCF2DFAD2B3}">
      <dgm:prSet phldrT="[Text]"/>
      <dgm:spPr/>
      <dgm:t>
        <a:bodyPr/>
        <a:lstStyle/>
        <a:p>
          <a:endParaRPr lang="en-US" dirty="0"/>
        </a:p>
      </dgm:t>
    </dgm:pt>
    <dgm:pt modelId="{5BE80517-C7E0-4543-8E49-D808380B1E9F}" type="parTrans" cxnId="{C52D0AFE-3197-C644-A453-21FA620546C7}">
      <dgm:prSet/>
      <dgm:spPr/>
      <dgm:t>
        <a:bodyPr/>
        <a:lstStyle/>
        <a:p>
          <a:endParaRPr lang="en-US"/>
        </a:p>
      </dgm:t>
    </dgm:pt>
    <dgm:pt modelId="{7FD7E2E9-0BE8-C74B-9D8C-E7F88EEF3CAE}" type="sibTrans" cxnId="{C52D0AFE-3197-C644-A453-21FA620546C7}">
      <dgm:prSet/>
      <dgm:spPr/>
      <dgm:t>
        <a:bodyPr/>
        <a:lstStyle/>
        <a:p>
          <a:endParaRPr lang="en-US"/>
        </a:p>
      </dgm:t>
    </dgm:pt>
    <dgm:pt modelId="{84EBFDAB-F830-5243-905A-8D1DA6431C78}">
      <dgm:prSet phldrT="[Text]"/>
      <dgm:spPr/>
      <dgm:t>
        <a:bodyPr/>
        <a:lstStyle/>
        <a:p>
          <a:endParaRPr lang="en-US" dirty="0"/>
        </a:p>
      </dgm:t>
    </dgm:pt>
    <dgm:pt modelId="{9EF89DA5-56DA-134F-AE44-697849FA847C}" type="parTrans" cxnId="{6D474680-A5D9-3843-B2C7-56A06C9E839D}">
      <dgm:prSet/>
      <dgm:spPr/>
      <dgm:t>
        <a:bodyPr/>
        <a:lstStyle/>
        <a:p>
          <a:endParaRPr lang="en-US"/>
        </a:p>
      </dgm:t>
    </dgm:pt>
    <dgm:pt modelId="{CC80813A-C89E-C14C-8933-3F8B2EBD50BE}" type="sibTrans" cxnId="{6D474680-A5D9-3843-B2C7-56A06C9E839D}">
      <dgm:prSet/>
      <dgm:spPr/>
      <dgm:t>
        <a:bodyPr/>
        <a:lstStyle/>
        <a:p>
          <a:endParaRPr lang="en-US"/>
        </a:p>
      </dgm:t>
    </dgm:pt>
    <dgm:pt modelId="{E1A2BA0D-9A4B-D141-84F1-B4955D3D6290}">
      <dgm:prSet phldrT="[Text]"/>
      <dgm:spPr/>
      <dgm:t>
        <a:bodyPr/>
        <a:lstStyle/>
        <a:p>
          <a:r>
            <a:rPr lang="en-US" dirty="0" smtClean="0"/>
            <a:t>Bivariate Decomposition of Long-Term Stress</a:t>
          </a:r>
          <a:endParaRPr lang="en-US" dirty="0"/>
        </a:p>
      </dgm:t>
    </dgm:pt>
    <dgm:pt modelId="{038C63F5-765F-7644-9BD1-6A69E2D514FC}" type="parTrans" cxnId="{F4964AEB-AD71-864B-8539-9DC37D2A11A7}">
      <dgm:prSet/>
      <dgm:spPr/>
      <dgm:t>
        <a:bodyPr/>
        <a:lstStyle/>
        <a:p>
          <a:endParaRPr lang="en-US"/>
        </a:p>
      </dgm:t>
    </dgm:pt>
    <dgm:pt modelId="{2D361EB6-DE54-E64D-93E5-FDE665F5C6EC}" type="sibTrans" cxnId="{F4964AEB-AD71-864B-8539-9DC37D2A11A7}">
      <dgm:prSet/>
      <dgm:spPr/>
      <dgm:t>
        <a:bodyPr/>
        <a:lstStyle/>
        <a:p>
          <a:endParaRPr lang="en-US"/>
        </a:p>
      </dgm:t>
    </dgm:pt>
    <dgm:pt modelId="{0A1916E8-2FDF-0A4F-925D-BBCB14979DB9}">
      <dgm:prSet phldrT="[Text]"/>
      <dgm:spPr/>
      <dgm:t>
        <a:bodyPr/>
        <a:lstStyle/>
        <a:p>
          <a:endParaRPr lang="en-US" dirty="0"/>
        </a:p>
      </dgm:t>
    </dgm:pt>
    <dgm:pt modelId="{76D4BAFE-4EEA-FD4A-BEB9-8F6BC17EA025}" type="parTrans" cxnId="{D7CC2CA7-5DC9-B145-9263-5EE09B7B121F}">
      <dgm:prSet/>
      <dgm:spPr/>
      <dgm:t>
        <a:bodyPr/>
        <a:lstStyle/>
        <a:p>
          <a:endParaRPr lang="en-US"/>
        </a:p>
      </dgm:t>
    </dgm:pt>
    <dgm:pt modelId="{604797DC-E80D-A640-B0B9-797BE105AE4F}" type="sibTrans" cxnId="{D7CC2CA7-5DC9-B145-9263-5EE09B7B121F}">
      <dgm:prSet/>
      <dgm:spPr/>
      <dgm:t>
        <a:bodyPr/>
        <a:lstStyle/>
        <a:p>
          <a:endParaRPr lang="en-US"/>
        </a:p>
      </dgm:t>
    </dgm:pt>
    <dgm:pt modelId="{037F67F3-88A9-974D-8144-78950313D757}">
      <dgm:prSet phldrT="[Text]"/>
      <dgm:spPr/>
      <dgm:t>
        <a:bodyPr/>
        <a:lstStyle/>
        <a:p>
          <a:endParaRPr lang="en-US" dirty="0"/>
        </a:p>
      </dgm:t>
    </dgm:pt>
    <dgm:pt modelId="{2CC2C5ED-5F3F-D54F-9C87-BA0F858F2372}" type="parTrans" cxnId="{4B2C5ABA-99DC-FD47-B47E-F3E373835FE5}">
      <dgm:prSet/>
      <dgm:spPr/>
      <dgm:t>
        <a:bodyPr/>
        <a:lstStyle/>
        <a:p>
          <a:endParaRPr lang="en-US"/>
        </a:p>
      </dgm:t>
    </dgm:pt>
    <dgm:pt modelId="{438F8FF8-C018-DB47-B55F-05843D66FB65}" type="sibTrans" cxnId="{4B2C5ABA-99DC-FD47-B47E-F3E373835FE5}">
      <dgm:prSet/>
      <dgm:spPr/>
      <dgm:t>
        <a:bodyPr/>
        <a:lstStyle/>
        <a:p>
          <a:endParaRPr lang="en-US"/>
        </a:p>
      </dgm:t>
    </dgm:pt>
    <dgm:pt modelId="{1F8228CE-D9A6-4DAC-96BA-476AB240F53C}" type="pres">
      <dgm:prSet presAssocID="{96D061DC-2519-4BAF-9797-A4F74815358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8B71DC-780A-4D6E-A1FF-212827068D90}" type="pres">
      <dgm:prSet presAssocID="{ADC0EE91-09E8-4D12-9ECA-7E92B4F36C9A}" presName="composite" presStyleCnt="0"/>
      <dgm:spPr/>
    </dgm:pt>
    <dgm:pt modelId="{37692B94-9A05-4930-8DB0-0379F2F503B5}" type="pres">
      <dgm:prSet presAssocID="{ADC0EE91-09E8-4D12-9ECA-7E92B4F36C9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DC0430-2CF2-44B1-A09B-05619C8AA635}" type="pres">
      <dgm:prSet presAssocID="{ADC0EE91-09E8-4D12-9ECA-7E92B4F36C9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85A55A-C5CC-4512-8B1E-A96E12BCA592}" type="pres">
      <dgm:prSet presAssocID="{3592E562-889D-4702-B536-97E7247327EE}" presName="space" presStyleCnt="0"/>
      <dgm:spPr/>
    </dgm:pt>
    <dgm:pt modelId="{D22B093B-DB1C-4E74-873E-24A4971BC2A0}" type="pres">
      <dgm:prSet presAssocID="{B6EC6AE2-FF49-4659-A260-893369730E4E}" presName="composite" presStyleCnt="0"/>
      <dgm:spPr/>
    </dgm:pt>
    <dgm:pt modelId="{389D85B6-759A-4BE5-B58D-A97CF9AD3C96}" type="pres">
      <dgm:prSet presAssocID="{B6EC6AE2-FF49-4659-A260-893369730E4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72695-B469-4EE1-83B4-A14CCDA0118C}" type="pres">
      <dgm:prSet presAssocID="{B6EC6AE2-FF49-4659-A260-893369730E4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AC1CE1-AF21-4A77-8D0B-157B6FA6EF28}" type="pres">
      <dgm:prSet presAssocID="{A8DEFD2A-AE5E-4BBF-9CBD-18E47285AAE7}" presName="space" presStyleCnt="0"/>
      <dgm:spPr/>
    </dgm:pt>
    <dgm:pt modelId="{06B269E1-F7AD-4324-9F27-AB2C9CD8E44D}" type="pres">
      <dgm:prSet presAssocID="{14F8ED00-1FB4-4E5D-9E50-3D5EEAE541F1}" presName="composite" presStyleCnt="0"/>
      <dgm:spPr/>
    </dgm:pt>
    <dgm:pt modelId="{272CD332-DC66-4D88-81F0-1161B3A50D07}" type="pres">
      <dgm:prSet presAssocID="{14F8ED00-1FB4-4E5D-9E50-3D5EEAE541F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4DD891-243F-402E-8942-D660600CA426}" type="pres">
      <dgm:prSet presAssocID="{14F8ED00-1FB4-4E5D-9E50-3D5EEAE541F1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AE6F24-1E6E-524D-8D38-765C26AFB6A5}" type="presOf" srcId="{4E6EEB7A-99E8-6F49-B9E9-F685AF328552}" destId="{C4E72695-B469-4EE1-83B4-A14CCDA0118C}" srcOrd="0" destOrd="0" presId="urn:microsoft.com/office/officeart/2005/8/layout/hList1"/>
    <dgm:cxn modelId="{D6D4BC7A-B918-0240-AA7F-241F5449F613}" srcId="{14F8ED00-1FB4-4E5D-9E50-3D5EEAE541F1}" destId="{98AE444E-86A0-AD4D-A9CA-EBC5C421BFA8}" srcOrd="0" destOrd="0" parTransId="{1A5D0549-F60C-DB42-832B-9DB97C146B72}" sibTransId="{A96A8692-EAC2-FD41-B7E7-E29227B4C3C4}"/>
    <dgm:cxn modelId="{6D474680-A5D9-3843-B2C7-56A06C9E839D}" srcId="{14F8ED00-1FB4-4E5D-9E50-3D5EEAE541F1}" destId="{84EBFDAB-F830-5243-905A-8D1DA6431C78}" srcOrd="2" destOrd="0" parTransId="{9EF89DA5-56DA-134F-AE44-697849FA847C}" sibTransId="{CC80813A-C89E-C14C-8933-3F8B2EBD50BE}"/>
    <dgm:cxn modelId="{9644F90E-0305-544C-A955-D34AA25CFC21}" type="presOf" srcId="{D688F632-B8A8-7D47-B270-4CCF2DFAD2B3}" destId="{8C4DD891-243F-402E-8942-D660600CA426}" srcOrd="0" destOrd="1" presId="urn:microsoft.com/office/officeart/2005/8/layout/hList1"/>
    <dgm:cxn modelId="{9A0ECAAB-847A-1749-8451-BC6C6E4BCDB1}" type="presOf" srcId="{0A1916E8-2FDF-0A4F-925D-BBCB14979DB9}" destId="{ADDC0430-2CF2-44B1-A09B-05619C8AA635}" srcOrd="0" destOrd="1" presId="urn:microsoft.com/office/officeart/2005/8/layout/hList1"/>
    <dgm:cxn modelId="{4B2C5ABA-99DC-FD47-B47E-F3E373835FE5}" srcId="{ADC0EE91-09E8-4D12-9ECA-7E92B4F36C9A}" destId="{037F67F3-88A9-974D-8144-78950313D757}" srcOrd="2" destOrd="0" parTransId="{2CC2C5ED-5F3F-D54F-9C87-BA0F858F2372}" sibTransId="{438F8FF8-C018-DB47-B55F-05843D66FB65}"/>
    <dgm:cxn modelId="{8B269FAE-274B-444C-956E-4DE478589498}" type="presOf" srcId="{96D061DC-2519-4BAF-9797-A4F748153583}" destId="{1F8228CE-D9A6-4DAC-96BA-476AB240F53C}" srcOrd="0" destOrd="0" presId="urn:microsoft.com/office/officeart/2005/8/layout/hList1"/>
    <dgm:cxn modelId="{47F3B668-D855-E241-A088-D233CD362BB3}" type="presOf" srcId="{ADC0EE91-09E8-4D12-9ECA-7E92B4F36C9A}" destId="{37692B94-9A05-4930-8DB0-0379F2F503B5}" srcOrd="0" destOrd="0" presId="urn:microsoft.com/office/officeart/2005/8/layout/hList1"/>
    <dgm:cxn modelId="{E143C0FF-197F-E342-87F5-FF122F00B178}" srcId="{ADC0EE91-09E8-4D12-9ECA-7E92B4F36C9A}" destId="{C37D0D07-D8EF-CA4F-BA8C-ABFCEC0B6E15}" srcOrd="3" destOrd="0" parTransId="{5833C23B-C46E-5F4B-A3A5-B5F45B9961E6}" sibTransId="{3B51482D-5AAA-C646-A10A-049ADE643899}"/>
    <dgm:cxn modelId="{EAC2432B-2A0A-4974-9E68-441B2902A9D1}" srcId="{96D061DC-2519-4BAF-9797-A4F748153583}" destId="{B6EC6AE2-FF49-4659-A260-893369730E4E}" srcOrd="1" destOrd="0" parTransId="{707DB176-0384-4550-8E97-5ACEE9D05960}" sibTransId="{A8DEFD2A-AE5E-4BBF-9CBD-18E47285AAE7}"/>
    <dgm:cxn modelId="{B3218AAE-75EE-244F-BA60-D0395B5BA9F7}" type="presOf" srcId="{A9C74C85-21E0-2A4C-936E-874780EC9F17}" destId="{ADDC0430-2CF2-44B1-A09B-05619C8AA635}" srcOrd="0" destOrd="0" presId="urn:microsoft.com/office/officeart/2005/8/layout/hList1"/>
    <dgm:cxn modelId="{2031D6F8-7EEA-AD4A-9A0D-15387E4563CB}" type="presOf" srcId="{98AE444E-86A0-AD4D-A9CA-EBC5C421BFA8}" destId="{8C4DD891-243F-402E-8942-D660600CA426}" srcOrd="0" destOrd="0" presId="urn:microsoft.com/office/officeart/2005/8/layout/hList1"/>
    <dgm:cxn modelId="{AD843FE3-EAA8-384A-A1CD-E1F0C02F494D}" type="presOf" srcId="{B6EC6AE2-FF49-4659-A260-893369730E4E}" destId="{389D85B6-759A-4BE5-B58D-A97CF9AD3C96}" srcOrd="0" destOrd="0" presId="urn:microsoft.com/office/officeart/2005/8/layout/hList1"/>
    <dgm:cxn modelId="{29036ACB-BDBE-D547-9A2F-5AA281504F2F}" type="presOf" srcId="{14F8ED00-1FB4-4E5D-9E50-3D5EEAE541F1}" destId="{272CD332-DC66-4D88-81F0-1161B3A50D07}" srcOrd="0" destOrd="0" presId="urn:microsoft.com/office/officeart/2005/8/layout/hList1"/>
    <dgm:cxn modelId="{97D02E3B-5166-C14B-A36F-C067F49683D8}" type="presOf" srcId="{037F67F3-88A9-974D-8144-78950313D757}" destId="{ADDC0430-2CF2-44B1-A09B-05619C8AA635}" srcOrd="0" destOrd="2" presId="urn:microsoft.com/office/officeart/2005/8/layout/hList1"/>
    <dgm:cxn modelId="{C85995E7-0168-EA4F-A2B9-56A74BCEA6B4}" srcId="{B6EC6AE2-FF49-4659-A260-893369730E4E}" destId="{9DCDF7ED-51C8-6946-BE0D-1AAC91C67F85}" srcOrd="2" destOrd="0" parTransId="{B7BC7382-F5DA-3141-81B2-579AA8C269A2}" sibTransId="{7ADC11E9-DBBF-3746-9CC7-9A3BA094F566}"/>
    <dgm:cxn modelId="{22FA650D-9E76-344E-AEA1-07E7F11E9FE2}" type="presOf" srcId="{4FE683F3-5157-D045-B009-3157A5BA5533}" destId="{C4E72695-B469-4EE1-83B4-A14CCDA0118C}" srcOrd="0" destOrd="1" presId="urn:microsoft.com/office/officeart/2005/8/layout/hList1"/>
    <dgm:cxn modelId="{F4964AEB-AD71-864B-8539-9DC37D2A11A7}" srcId="{14F8ED00-1FB4-4E5D-9E50-3D5EEAE541F1}" destId="{E1A2BA0D-9A4B-D141-84F1-B4955D3D6290}" srcOrd="3" destOrd="0" parTransId="{038C63F5-765F-7644-9BD1-6A69E2D514FC}" sibTransId="{2D361EB6-DE54-E64D-93E5-FDE665F5C6EC}"/>
    <dgm:cxn modelId="{BAD83315-93CF-DD4B-B3A8-445116C3BE74}" type="presOf" srcId="{E1A2BA0D-9A4B-D141-84F1-B4955D3D6290}" destId="{8C4DD891-243F-402E-8942-D660600CA426}" srcOrd="0" destOrd="3" presId="urn:microsoft.com/office/officeart/2005/8/layout/hList1"/>
    <dgm:cxn modelId="{D40991B0-A744-43DE-92EE-18F6B86247E2}" srcId="{96D061DC-2519-4BAF-9797-A4F748153583}" destId="{ADC0EE91-09E8-4D12-9ECA-7E92B4F36C9A}" srcOrd="0" destOrd="0" parTransId="{702B0EA8-E182-4E00-A4B9-3AFAB15D8C0D}" sibTransId="{3592E562-889D-4702-B536-97E7247327EE}"/>
    <dgm:cxn modelId="{B0D52D4E-CCD5-2244-B6EA-27F90A61B204}" type="presOf" srcId="{9DCDF7ED-51C8-6946-BE0D-1AAC91C67F85}" destId="{C4E72695-B469-4EE1-83B4-A14CCDA0118C}" srcOrd="0" destOrd="2" presId="urn:microsoft.com/office/officeart/2005/8/layout/hList1"/>
    <dgm:cxn modelId="{D7CC2CA7-5DC9-B145-9263-5EE09B7B121F}" srcId="{ADC0EE91-09E8-4D12-9ECA-7E92B4F36C9A}" destId="{0A1916E8-2FDF-0A4F-925D-BBCB14979DB9}" srcOrd="1" destOrd="0" parTransId="{76D4BAFE-4EEA-FD4A-BEB9-8F6BC17EA025}" sibTransId="{604797DC-E80D-A640-B0B9-797BE105AE4F}"/>
    <dgm:cxn modelId="{F2A85D6F-A961-4F3D-A596-3E42AF82231C}" srcId="{96D061DC-2519-4BAF-9797-A4F748153583}" destId="{14F8ED00-1FB4-4E5D-9E50-3D5EEAE541F1}" srcOrd="2" destOrd="0" parTransId="{44506AB7-7539-4500-9F4C-1C8EFC2B9BA8}" sibTransId="{D9199856-4024-41AC-AE7D-D88D33A8876B}"/>
    <dgm:cxn modelId="{573CD53D-56D6-044A-8A21-643A4E579490}" srcId="{ADC0EE91-09E8-4D12-9ECA-7E92B4F36C9A}" destId="{A9C74C85-21E0-2A4C-936E-874780EC9F17}" srcOrd="0" destOrd="0" parTransId="{C5A83057-5665-2043-B02A-BCA68806E293}" sibTransId="{EE7F6D2F-6F56-0A4A-A206-3D31EAECF355}"/>
    <dgm:cxn modelId="{6CD63B4F-B071-D144-B9F4-B6377100BE4F}" srcId="{B6EC6AE2-FF49-4659-A260-893369730E4E}" destId="{4E6EEB7A-99E8-6F49-B9E9-F685AF328552}" srcOrd="0" destOrd="0" parTransId="{F40A0C56-AF30-6D4A-8E9A-D5554F45C464}" sibTransId="{2FD81C57-B5AC-5E44-B152-101BD286BCC5}"/>
    <dgm:cxn modelId="{D3CC4DCD-82C0-064A-8D32-78317204F6A0}" type="presOf" srcId="{C37D0D07-D8EF-CA4F-BA8C-ABFCEC0B6E15}" destId="{ADDC0430-2CF2-44B1-A09B-05619C8AA635}" srcOrd="0" destOrd="3" presId="urn:microsoft.com/office/officeart/2005/8/layout/hList1"/>
    <dgm:cxn modelId="{B6D4211A-055F-E74E-AAA8-1654DEFCAF9F}" type="presOf" srcId="{84EBFDAB-F830-5243-905A-8D1DA6431C78}" destId="{8C4DD891-243F-402E-8942-D660600CA426}" srcOrd="0" destOrd="2" presId="urn:microsoft.com/office/officeart/2005/8/layout/hList1"/>
    <dgm:cxn modelId="{A6BAC6CD-DB76-844C-8717-04E2F6054C0F}" srcId="{B6EC6AE2-FF49-4659-A260-893369730E4E}" destId="{4FE683F3-5157-D045-B009-3157A5BA5533}" srcOrd="1" destOrd="0" parTransId="{26913033-731A-354D-97BC-D20ABA5110E3}" sibTransId="{81FBCF2D-6A2A-5840-ABF8-1DA0C99C19D8}"/>
    <dgm:cxn modelId="{C52D0AFE-3197-C644-A453-21FA620546C7}" srcId="{14F8ED00-1FB4-4E5D-9E50-3D5EEAE541F1}" destId="{D688F632-B8A8-7D47-B270-4CCF2DFAD2B3}" srcOrd="1" destOrd="0" parTransId="{5BE80517-C7E0-4543-8E49-D808380B1E9F}" sibTransId="{7FD7E2E9-0BE8-C74B-9D8C-E7F88EEF3CAE}"/>
    <dgm:cxn modelId="{3D68F6C0-5503-8B46-8BBB-52279F082B28}" type="presParOf" srcId="{1F8228CE-D9A6-4DAC-96BA-476AB240F53C}" destId="{9A8B71DC-780A-4D6E-A1FF-212827068D90}" srcOrd="0" destOrd="0" presId="urn:microsoft.com/office/officeart/2005/8/layout/hList1"/>
    <dgm:cxn modelId="{A185FEF7-7013-9A4F-982C-B08E68C55CBD}" type="presParOf" srcId="{9A8B71DC-780A-4D6E-A1FF-212827068D90}" destId="{37692B94-9A05-4930-8DB0-0379F2F503B5}" srcOrd="0" destOrd="0" presId="urn:microsoft.com/office/officeart/2005/8/layout/hList1"/>
    <dgm:cxn modelId="{B4BB6D68-FA49-A54C-8A69-75021EE7A2E8}" type="presParOf" srcId="{9A8B71DC-780A-4D6E-A1FF-212827068D90}" destId="{ADDC0430-2CF2-44B1-A09B-05619C8AA635}" srcOrd="1" destOrd="0" presId="urn:microsoft.com/office/officeart/2005/8/layout/hList1"/>
    <dgm:cxn modelId="{2173CE89-970B-454D-BCA2-31DFCB0A7061}" type="presParOf" srcId="{1F8228CE-D9A6-4DAC-96BA-476AB240F53C}" destId="{A385A55A-C5CC-4512-8B1E-A96E12BCA592}" srcOrd="1" destOrd="0" presId="urn:microsoft.com/office/officeart/2005/8/layout/hList1"/>
    <dgm:cxn modelId="{46256C25-7758-1F46-A3DF-884627805C4D}" type="presParOf" srcId="{1F8228CE-D9A6-4DAC-96BA-476AB240F53C}" destId="{D22B093B-DB1C-4E74-873E-24A4971BC2A0}" srcOrd="2" destOrd="0" presId="urn:microsoft.com/office/officeart/2005/8/layout/hList1"/>
    <dgm:cxn modelId="{318257B4-C53B-744B-8D4E-D2B027C8AB9A}" type="presParOf" srcId="{D22B093B-DB1C-4E74-873E-24A4971BC2A0}" destId="{389D85B6-759A-4BE5-B58D-A97CF9AD3C96}" srcOrd="0" destOrd="0" presId="urn:microsoft.com/office/officeart/2005/8/layout/hList1"/>
    <dgm:cxn modelId="{43C7014A-FDDF-FE4F-95CA-413CFEABE132}" type="presParOf" srcId="{D22B093B-DB1C-4E74-873E-24A4971BC2A0}" destId="{C4E72695-B469-4EE1-83B4-A14CCDA0118C}" srcOrd="1" destOrd="0" presId="urn:microsoft.com/office/officeart/2005/8/layout/hList1"/>
    <dgm:cxn modelId="{1D616AE9-EF56-FF43-82C2-FEE08838FEFE}" type="presParOf" srcId="{1F8228CE-D9A6-4DAC-96BA-476AB240F53C}" destId="{83AC1CE1-AF21-4A77-8D0B-157B6FA6EF28}" srcOrd="3" destOrd="0" presId="urn:microsoft.com/office/officeart/2005/8/layout/hList1"/>
    <dgm:cxn modelId="{D7804038-1BBC-1A4A-B633-70FB4BB65860}" type="presParOf" srcId="{1F8228CE-D9A6-4DAC-96BA-476AB240F53C}" destId="{06B269E1-F7AD-4324-9F27-AB2C9CD8E44D}" srcOrd="4" destOrd="0" presId="urn:microsoft.com/office/officeart/2005/8/layout/hList1"/>
    <dgm:cxn modelId="{303475C7-CC3E-114D-A980-9E0101705E47}" type="presParOf" srcId="{06B269E1-F7AD-4324-9F27-AB2C9CD8E44D}" destId="{272CD332-DC66-4D88-81F0-1161B3A50D07}" srcOrd="0" destOrd="0" presId="urn:microsoft.com/office/officeart/2005/8/layout/hList1"/>
    <dgm:cxn modelId="{0D6B889E-67BE-774D-B795-2FE908F6A3EE}" type="presParOf" srcId="{06B269E1-F7AD-4324-9F27-AB2C9CD8E44D}" destId="{8C4DD891-243F-402E-8942-D660600CA42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3E3EB-EC4F-A440-AFF6-4857266FC150}">
      <dsp:nvSpPr>
        <dsp:cNvPr id="0" name=""/>
        <dsp:cNvSpPr/>
      </dsp:nvSpPr>
      <dsp:spPr>
        <a:xfrm>
          <a:off x="193508" y="1061047"/>
          <a:ext cx="2851336" cy="2916739"/>
        </a:xfrm>
        <a:prstGeom prst="ellipse">
          <a:avLst/>
        </a:prstGeom>
        <a:solidFill>
          <a:schemeClr val="accent4"/>
        </a:solidFill>
        <a:ln w="11429" cap="flat" cmpd="sng" algn="ctr">
          <a:solidFill>
            <a:schemeClr val="accent4">
              <a:shade val="50000"/>
            </a:schemeClr>
          </a:solidFill>
          <a:prstDash val="sysDash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rgbClr val="000000"/>
              </a:solidFill>
            </a:rPr>
            <a:t>Stress</a:t>
          </a:r>
          <a:endParaRPr lang="en-US" sz="3000" kern="1200" dirty="0">
            <a:solidFill>
              <a:srgbClr val="000000"/>
            </a:solidFill>
          </a:endParaRPr>
        </a:p>
      </dsp:txBody>
      <dsp:txXfrm>
        <a:off x="591668" y="1404993"/>
        <a:ext cx="1644014" cy="2228847"/>
      </dsp:txXfrm>
    </dsp:sp>
    <dsp:sp modelId="{CDACD5CC-8397-804F-8B39-511C3B7A0FCD}">
      <dsp:nvSpPr>
        <dsp:cNvPr id="0" name=""/>
        <dsp:cNvSpPr/>
      </dsp:nvSpPr>
      <dsp:spPr>
        <a:xfrm>
          <a:off x="5947830" y="1099203"/>
          <a:ext cx="2905880" cy="29330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tx1"/>
              </a:solidFill>
            </a:rPr>
            <a:t>Challenge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6772471" y="1445067"/>
        <a:ext cx="1675462" cy="22412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92B94-9A05-4930-8DB0-0379F2F503B5}">
      <dsp:nvSpPr>
        <dsp:cNvPr id="0" name=""/>
        <dsp:cNvSpPr/>
      </dsp:nvSpPr>
      <dsp:spPr>
        <a:xfrm>
          <a:off x="2643" y="140542"/>
          <a:ext cx="257710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Skydiving</a:t>
          </a:r>
        </a:p>
      </dsp:txBody>
      <dsp:txXfrm>
        <a:off x="2643" y="140542"/>
        <a:ext cx="2577107" cy="691200"/>
      </dsp:txXfrm>
    </dsp:sp>
    <dsp:sp modelId="{ADDC0430-2CF2-44B1-A09B-05619C8AA635}">
      <dsp:nvSpPr>
        <dsp:cNvPr id="0" name=""/>
        <dsp:cNvSpPr/>
      </dsp:nvSpPr>
      <dsp:spPr>
        <a:xfrm>
          <a:off x="2643" y="831742"/>
          <a:ext cx="2577107" cy="31684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Acute Stressor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Bivariate Decomposition of Reactivity</a:t>
          </a:r>
          <a:endParaRPr lang="en-US" sz="2400" kern="1200" dirty="0"/>
        </a:p>
      </dsp:txBody>
      <dsp:txXfrm>
        <a:off x="2643" y="831742"/>
        <a:ext cx="2577107" cy="3168416"/>
      </dsp:txXfrm>
    </dsp:sp>
    <dsp:sp modelId="{389D85B6-759A-4BE5-B58D-A97CF9AD3C96}">
      <dsp:nvSpPr>
        <dsp:cNvPr id="0" name=""/>
        <dsp:cNvSpPr/>
      </dsp:nvSpPr>
      <dsp:spPr>
        <a:xfrm>
          <a:off x="2940546" y="140542"/>
          <a:ext cx="257710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MRI/SPIT</a:t>
          </a:r>
        </a:p>
      </dsp:txBody>
      <dsp:txXfrm>
        <a:off x="2940546" y="140542"/>
        <a:ext cx="2577107" cy="691200"/>
      </dsp:txXfrm>
    </dsp:sp>
    <dsp:sp modelId="{C4E72695-B469-4EE1-83B4-A14CCDA0118C}">
      <dsp:nvSpPr>
        <dsp:cNvPr id="0" name=""/>
        <dsp:cNvSpPr/>
      </dsp:nvSpPr>
      <dsp:spPr>
        <a:xfrm>
          <a:off x="2940546" y="831742"/>
          <a:ext cx="2577107" cy="31684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Short Term Stressor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Bivariate Decomposition of Short-Term Stress</a:t>
          </a:r>
          <a:endParaRPr lang="en-US" sz="2400" kern="1200" dirty="0"/>
        </a:p>
      </dsp:txBody>
      <dsp:txXfrm>
        <a:off x="2940546" y="831742"/>
        <a:ext cx="2577107" cy="3168416"/>
      </dsp:txXfrm>
    </dsp:sp>
    <dsp:sp modelId="{272CD332-DC66-4D88-81F0-1161B3A50D07}">
      <dsp:nvSpPr>
        <dsp:cNvPr id="0" name=""/>
        <dsp:cNvSpPr/>
      </dsp:nvSpPr>
      <dsp:spPr>
        <a:xfrm>
          <a:off x="5878448" y="140542"/>
          <a:ext cx="257710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Mendota</a:t>
          </a:r>
        </a:p>
      </dsp:txBody>
      <dsp:txXfrm>
        <a:off x="5878448" y="140542"/>
        <a:ext cx="2577107" cy="691200"/>
      </dsp:txXfrm>
    </dsp:sp>
    <dsp:sp modelId="{8C4DD891-243F-402E-8942-D660600CA426}">
      <dsp:nvSpPr>
        <dsp:cNvPr id="0" name=""/>
        <dsp:cNvSpPr/>
      </dsp:nvSpPr>
      <dsp:spPr>
        <a:xfrm>
          <a:off x="5878448" y="831742"/>
          <a:ext cx="2577107" cy="31684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Long-Term Stressor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Bivariate Decomposition of Long-Term Stress</a:t>
          </a:r>
          <a:endParaRPr lang="en-US" sz="2400" kern="1200" dirty="0"/>
        </a:p>
      </dsp:txBody>
      <dsp:txXfrm>
        <a:off x="5878448" y="831742"/>
        <a:ext cx="2577107" cy="3168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0.21766</cdr:x>
      <cdr:y>0.0343</cdr:y>
    </cdr:from>
    <cdr:to>
      <cdr:x>0.3466</cdr:x>
      <cdr:y>0.1372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45263" y="114300"/>
          <a:ext cx="678385" cy="3429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/>
            <a:t>CAR</a:t>
          </a:r>
        </a:p>
      </cdr:txBody>
    </cdr:sp>
  </cdr:relSizeAnchor>
  <cdr:relSizeAnchor xmlns:cdr="http://schemas.openxmlformats.org/drawingml/2006/chartDrawing">
    <cdr:from>
      <cdr:x>0.54351</cdr:x>
      <cdr:y>0.72027</cdr:y>
    </cdr:from>
    <cdr:to>
      <cdr:x>0.81311</cdr:x>
      <cdr:y>0.81835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859763" y="2400300"/>
          <a:ext cx="1418531" cy="3268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/>
            <a:t>Low T Moment</a:t>
          </a:r>
        </a:p>
      </cdr:txBody>
    </cdr:sp>
  </cdr:relSizeAnchor>
  <cdr:relSizeAnchor xmlns:cdr="http://schemas.openxmlformats.org/drawingml/2006/chartDrawing">
    <cdr:from>
      <cdr:x>0.65213</cdr:x>
      <cdr:y>0.27439</cdr:y>
    </cdr:from>
    <cdr:to>
      <cdr:x>0.92174</cdr:x>
      <cdr:y>0.37248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3431263" y="914400"/>
          <a:ext cx="1418583" cy="32688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/>
            <a:t>High T Moment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A43E7-FA22-9B46-8F18-64521B60ABDD}" type="datetimeFigureOut">
              <a:rPr lang="en-US" smtClean="0"/>
              <a:t>3/18/15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8BB91-47E2-F347-91E5-F53969BA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66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Gonna</a:t>
            </a:r>
            <a:r>
              <a:rPr lang="en-US" dirty="0" smtClean="0"/>
              <a:t> </a:t>
            </a:r>
            <a:r>
              <a:rPr lang="en-US" dirty="0" smtClean="0"/>
              <a:t>talk about some of the things that influence coupling,</a:t>
            </a:r>
            <a:r>
              <a:rPr lang="en-US" baseline="0" dirty="0" smtClean="0"/>
              <a:t> like others have done, and going to really focus in on time.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BB91-47E2-F347-91E5-F53969BA94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68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BB91-47E2-F347-91E5-F53969BA94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9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BB91-47E2-F347-91E5-F53969BA94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9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start with what the </a:t>
            </a:r>
            <a:r>
              <a:rPr lang="en-US" dirty="0" err="1" smtClean="0"/>
              <a:t>hpa</a:t>
            </a:r>
            <a:r>
              <a:rPr lang="en-US" dirty="0" smtClean="0"/>
              <a:t> and </a:t>
            </a:r>
            <a:r>
              <a:rPr lang="en-US" dirty="0" err="1" smtClean="0"/>
              <a:t>hpg</a:t>
            </a:r>
            <a:r>
              <a:rPr lang="en-US" dirty="0" smtClean="0"/>
              <a:t> axes are</a:t>
            </a:r>
          </a:p>
          <a:p>
            <a:r>
              <a:rPr lang="en-US" dirty="0" smtClean="0"/>
              <a:t>Follow pathways</a:t>
            </a:r>
          </a:p>
          <a:p>
            <a:r>
              <a:rPr lang="en-US" dirty="0" err="1" smtClean="0"/>
              <a:t>Cort</a:t>
            </a:r>
            <a:r>
              <a:rPr lang="en-US" dirty="0" smtClean="0"/>
              <a:t>: stress responsive</a:t>
            </a:r>
            <a:r>
              <a:rPr lang="en-US" baseline="0" dirty="0" smtClean="0"/>
              <a:t> cope with the needs of the context, </a:t>
            </a:r>
          </a:p>
          <a:p>
            <a:r>
              <a:rPr lang="en-US" baseline="0" dirty="0" err="1" smtClean="0"/>
              <a:t>Testo</a:t>
            </a:r>
            <a:r>
              <a:rPr lang="en-US" baseline="0" dirty="0" smtClean="0"/>
              <a:t>: motivation to act, challenge, </a:t>
            </a:r>
            <a:r>
              <a:rPr lang="en-US" baseline="0" dirty="0" smtClean="0"/>
              <a:t>dominance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Much like the beginning of the book, in the </a:t>
            </a:r>
            <a:r>
              <a:rPr lang="en-US" baseline="0" dirty="0" err="1" smtClean="0"/>
              <a:t>beginnign</a:t>
            </a:r>
            <a:r>
              <a:rPr lang="en-US" baseline="0" dirty="0" smtClean="0"/>
              <a:t> we </a:t>
            </a:r>
            <a:r>
              <a:rPr lang="en-US" baseline="0" dirty="0" err="1" smtClean="0"/>
              <a:t>didn</a:t>
            </a:r>
            <a:r>
              <a:rPr lang="fr-FR" baseline="0" dirty="0" smtClean="0"/>
              <a:t>’</a:t>
            </a:r>
            <a:r>
              <a:rPr lang="en-US" baseline="0" dirty="0" smtClean="0"/>
              <a:t>t consider that these hormones could get along</a:t>
            </a:r>
          </a:p>
          <a:p>
            <a:r>
              <a:rPr lang="en-US" baseline="0" dirty="0" smtClean="0"/>
              <a:t>Based out </a:t>
            </a:r>
            <a:r>
              <a:rPr lang="en-US" baseline="0" smtClean="0"/>
              <a:t>of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78868-96A1-4FC8-91B7-A28A6647C0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2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they normally do over</a:t>
            </a:r>
            <a:r>
              <a:rPr lang="en-US" baseline="0" dirty="0" smtClean="0"/>
              <a:t> time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78868-96A1-4FC8-91B7-A28A6647C0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78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I even think this?</a:t>
            </a:r>
          </a:p>
          <a:p>
            <a:r>
              <a:rPr lang="en-US" dirty="0" smtClean="0"/>
              <a:t>Historical context – these are antagonistic systems.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Cortisol is related</a:t>
            </a:r>
            <a:r>
              <a:rPr lang="en-US" baseline="0" dirty="0" smtClean="0"/>
              <a:t> to stress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Testosterone is related to challenge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	</a:t>
            </a:r>
            <a:r>
              <a:rPr lang="en-US" dirty="0" smtClean="0"/>
              <a:t>Competition</a:t>
            </a:r>
          </a:p>
          <a:p>
            <a:pPr marL="685800" lvl="1" indent="-228600">
              <a:buAutoNum type="arabicParenBoth"/>
            </a:pPr>
            <a:r>
              <a:rPr lang="en-US" dirty="0" smtClean="0"/>
              <a:t>Sports</a:t>
            </a:r>
          </a:p>
          <a:p>
            <a:pPr marL="685800" lvl="1" indent="-228600">
              <a:buAutoNum type="arabicParenBoth"/>
            </a:pPr>
            <a:r>
              <a:rPr lang="en-US" dirty="0" smtClean="0"/>
              <a:t>Chess</a:t>
            </a:r>
          </a:p>
          <a:p>
            <a:pPr marL="685800" lvl="1" indent="-228600">
              <a:buAutoNum type="arabicParenBoth"/>
            </a:pPr>
            <a:r>
              <a:rPr lang="en-US" dirty="0" smtClean="0"/>
              <a:t>Judo</a:t>
            </a:r>
          </a:p>
          <a:p>
            <a:pPr marL="685800" lvl="1" indent="-228600">
              <a:buAutoNum type="arabicParenBoth"/>
            </a:pPr>
            <a:r>
              <a:rPr lang="en-US" dirty="0" smtClean="0"/>
              <a:t>Soccer</a:t>
            </a:r>
          </a:p>
          <a:p>
            <a:pPr marL="685800" lvl="1" indent="-228600">
              <a:buAutoNum type="arabicParenBoth"/>
            </a:pPr>
            <a:r>
              <a:rPr lang="en-US" dirty="0" smtClean="0"/>
              <a:t>Tennis</a:t>
            </a:r>
          </a:p>
          <a:p>
            <a:pPr marL="685800" lvl="1" indent="-228600">
              <a:buAutoNum type="arabicParenBoth"/>
            </a:pPr>
            <a:r>
              <a:rPr lang="en-US" smtClean="0"/>
              <a:t>Dominoes</a:t>
            </a:r>
          </a:p>
          <a:p>
            <a:pPr marL="685800" lvl="1" indent="-228600">
              <a:buAutoNum type="arabicParenBoth"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These two concepts are not mutually exclusive</a:t>
            </a:r>
          </a:p>
          <a:p>
            <a:r>
              <a:rPr lang="en-US" baseline="0" dirty="0" smtClean="0"/>
              <a:t>If neurobiology allows, there are times when you would expect both axes to be active.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CFFEA-2ABD-5248-A144-D6308C2827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11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BB91-47E2-F347-91E5-F53969BA94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1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they are </a:t>
            </a:r>
            <a:r>
              <a:rPr lang="en-US" dirty="0" err="1" smtClean="0"/>
              <a:t>gonna</a:t>
            </a:r>
            <a:r>
              <a:rPr lang="en-US" baseline="0" dirty="0" smtClean="0"/>
              <a:t> work together, when are they going to do it, and what sort of time courses will this occur over?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8BB91-47E2-F347-91E5-F53969BA94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(3/4/15 11:08) -----</a:t>
            </a:r>
          </a:p>
          <a:p>
            <a:r>
              <a:rPr lang="en-US" dirty="0"/>
              <a:t>change header, hae trnsition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D78868-96A1-4FC8-91B7-A28A6647C0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57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 male adolescent subjects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4C3A2-E19A-E345-90E2-D9ABE8FF23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6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FBD544BC-B698-3140-AD6D-D2D03CB24BB0}" type="datetimeFigureOut">
              <a:rPr lang="en-US" smtClean="0"/>
              <a:t>3/18/15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3BCAE494-122F-BF49-91E8-EA12574CDEE7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Andrew Dismukes</a:t>
            </a:r>
            <a:r>
              <a:rPr lang="en-US" baseline="30000" dirty="0" smtClean="0"/>
              <a:t>1,2</a:t>
            </a:r>
          </a:p>
          <a:p>
            <a:endParaRPr lang="en-US" dirty="0" smtClean="0"/>
          </a:p>
          <a:p>
            <a:r>
              <a:rPr lang="en-US" dirty="0" smtClean="0"/>
              <a:t>Elizabeth Shirtcliff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Temporally and Contextually Dependent Coupling of the HPA and HPG Axes</a:t>
            </a:r>
            <a:endParaRPr lang="en-US" dirty="0"/>
          </a:p>
        </p:txBody>
      </p:sp>
      <p:pic>
        <p:nvPicPr>
          <p:cNvPr id="6" name="Picture 5" descr="Logo_IowaStUni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7" y="5514007"/>
            <a:ext cx="2963715" cy="792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155" y="5627529"/>
            <a:ext cx="28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376527" y="5579873"/>
            <a:ext cx="40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9" name="Picture 8" descr="shieldword_green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69" y="5579873"/>
            <a:ext cx="2140461" cy="91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39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63147"/>
            <a:ext cx="8534400" cy="758952"/>
          </a:xfrm>
        </p:spPr>
        <p:txBody>
          <a:bodyPr>
            <a:noAutofit/>
          </a:bodyPr>
          <a:lstStyle/>
          <a:p>
            <a:r>
              <a:rPr lang="en-US" sz="2400" dirty="0" smtClean="0"/>
              <a:t>Acute Stress: Results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008382"/>
              </p:ext>
            </p:extLst>
          </p:nvPr>
        </p:nvGraphicFramePr>
        <p:xfrm>
          <a:off x="2474573" y="2922603"/>
          <a:ext cx="4209204" cy="137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04602"/>
                <a:gridCol w="2104602"/>
              </a:tblGrid>
              <a:tr h="48017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 Parameter</a:t>
                      </a:r>
                      <a:endParaRPr lang="en-US" dirty="0"/>
                    </a:p>
                  </a:txBody>
                  <a:tcPr/>
                </a:tc>
              </a:tr>
              <a:tr h="269604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Testosterone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.652***</a:t>
                      </a:r>
                      <a:endParaRPr lang="en-US" b="1" dirty="0"/>
                    </a:p>
                  </a:txBody>
                  <a:tcPr/>
                </a:tc>
              </a:tr>
              <a:tr h="265911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DHEA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.633***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389901"/>
              </p:ext>
            </p:extLst>
          </p:nvPr>
        </p:nvGraphicFramePr>
        <p:xfrm>
          <a:off x="1227153" y="1962964"/>
          <a:ext cx="6694943" cy="400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6264" y="5266164"/>
            <a:ext cx="780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 Cortisol </a:t>
            </a:r>
            <a:r>
              <a:rPr lang="en-US" dirty="0"/>
              <a:t>= B</a:t>
            </a:r>
            <a:r>
              <a:rPr lang="en-US" baseline="-25000" dirty="0"/>
              <a:t>0 </a:t>
            </a:r>
            <a:r>
              <a:rPr lang="en-US" dirty="0"/>
              <a:t>+ B</a:t>
            </a:r>
            <a:r>
              <a:rPr lang="en-US" baseline="-25000" dirty="0"/>
              <a:t>1</a:t>
            </a:r>
            <a:r>
              <a:rPr lang="en-US" dirty="0"/>
              <a:t>*JB +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*HORMONE </a:t>
            </a:r>
            <a:r>
              <a:rPr lang="en-US" dirty="0"/>
              <a:t>+ B</a:t>
            </a:r>
            <a:r>
              <a:rPr lang="en-US" baseline="-25000" dirty="0"/>
              <a:t>3</a:t>
            </a:r>
            <a:r>
              <a:rPr lang="en-US" dirty="0"/>
              <a:t>*TBJ + B</a:t>
            </a:r>
            <a:r>
              <a:rPr lang="en-US" baseline="-25000" dirty="0"/>
              <a:t>4</a:t>
            </a:r>
            <a:r>
              <a:rPr lang="en-US" dirty="0"/>
              <a:t>*</a:t>
            </a:r>
            <a:r>
              <a:rPr lang="en-US" dirty="0" smtClean="0"/>
              <a:t>TAJ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74573" y="4294203"/>
            <a:ext cx="186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***p&lt;.001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4250" y="5965172"/>
            <a:ext cx="3856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*Control terms are loaded on level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/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33700" y="-330150"/>
            <a:ext cx="12325288" cy="133695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Short Term Stress:</a:t>
            </a:r>
            <a:r>
              <a:rPr lang="en-US" sz="2800" dirty="0"/>
              <a:t> </a:t>
            </a:r>
            <a:r>
              <a:rPr lang="en-US" sz="2800" dirty="0" smtClean="0"/>
              <a:t>The MRI/SPIT Study</a:t>
            </a:r>
            <a:endParaRPr lang="en-US" sz="2800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09600" y="1676400"/>
            <a:ext cx="3822192" cy="639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Lab Day (Transient Stress)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half" idx="4294967295"/>
          </p:nvPr>
        </p:nvSpPr>
        <p:spPr>
          <a:xfrm>
            <a:off x="685800" y="2209800"/>
            <a:ext cx="3820055" cy="25908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 sz="1800" dirty="0" smtClean="0"/>
              <a:t>Arrive at 9 a.m.</a:t>
            </a:r>
          </a:p>
          <a:p>
            <a:pPr lvl="1"/>
            <a:r>
              <a:rPr lang="en-US" dirty="0" smtClean="0"/>
              <a:t>Physical Exam/Puberty Assessment</a:t>
            </a:r>
          </a:p>
          <a:p>
            <a:pPr lvl="1"/>
            <a:r>
              <a:rPr lang="en-US" dirty="0" smtClean="0"/>
              <a:t>MRI</a:t>
            </a:r>
          </a:p>
          <a:p>
            <a:r>
              <a:rPr lang="en-US" sz="1800" dirty="0" smtClean="0"/>
              <a:t>Afternoon</a:t>
            </a:r>
          </a:p>
          <a:p>
            <a:pPr lvl="1"/>
            <a:r>
              <a:rPr lang="en-US" dirty="0" smtClean="0"/>
              <a:t>LSI</a:t>
            </a:r>
          </a:p>
          <a:p>
            <a:pPr lvl="1"/>
            <a:r>
              <a:rPr lang="en-US" dirty="0" smtClean="0"/>
              <a:t>Questionnaire Packet</a:t>
            </a:r>
          </a:p>
          <a:p>
            <a:pPr lvl="1"/>
            <a:endParaRPr lang="en-US" dirty="0" smtClean="0"/>
          </a:p>
          <a:p>
            <a:pPr marL="274320" lvl="1"/>
            <a:r>
              <a:rPr lang="en-US" dirty="0"/>
              <a:t>Saliva collected a)upon arrival, b)after puberty assessment (10:20), c) before MRI (11:04), d) after MRI (12:14), e) after lunch (13:37), f) after interviews (15:30), g) before dinner (17:35), h) at bedtime (21:06)</a:t>
            </a:r>
          </a:p>
          <a:p>
            <a:endParaRPr lang="en-US" sz="16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800600" y="1676400"/>
            <a:ext cx="3822192" cy="639762"/>
          </a:xfrm>
          <a:prstGeom prst="rect">
            <a:avLst/>
          </a:prstGeom>
        </p:spPr>
        <p:txBody>
          <a:bodyPr/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Home and School Day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4876800" y="1676400"/>
            <a:ext cx="3822192" cy="2590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en-US" sz="2000" dirty="0" smtClean="0"/>
          </a:p>
          <a:p>
            <a:pPr marL="274320" lvl="1"/>
            <a:r>
              <a:rPr lang="en-US" sz="2000" dirty="0"/>
              <a:t>Samples collected a) upon awakening, b) mid-morning, C) prior to lunch, d) mid-afternoon, e) before dinner, f) before bedtime</a:t>
            </a:r>
          </a:p>
          <a:p>
            <a:r>
              <a:rPr lang="en-US" sz="2000" dirty="0" smtClean="0"/>
              <a:t>32 Samples of cortisol and testosterone for each kid</a:t>
            </a:r>
            <a:endParaRPr lang="en-US" sz="2000" dirty="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685800" y="1219200"/>
            <a:ext cx="77724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400" b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N=120 (42 Abused, 78 Control)</a:t>
            </a:r>
            <a:endParaRPr lang="en-US" sz="2000" dirty="0"/>
          </a:p>
        </p:txBody>
      </p:sp>
      <p:pic>
        <p:nvPicPr>
          <p:cNvPr id="13" name="Picture 3" descr="C:\Users\adismuke\Dropbox\SCHOOL\RESEARCH\CONFERENCES\2013 - Social Neuroendocrinology Pre-conference\pics for presentation\Physical_exam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136525"/>
            <a:ext cx="1846263" cy="138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ismuke\Dropbox\SCHOOL\RESEARCH\CONFERENCES\2013 - Social Neuroendocrinology Pre-conference\pics for presentation\fmri_machine_scan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372" y="5136524"/>
            <a:ext cx="1851025" cy="138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adismuke\Dropbox\SCHOOL\RESEARCH\CONFERENCES\2013 - Social Neuroendocrinology Pre-conference\pics for presentation\interview-in-progres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451" y="5136526"/>
            <a:ext cx="2012950" cy="138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adismuke\Dropbox\SCHOOL\RESEARCH\CONFERENCES\2013 - Social Neuroendocrinology Pre-conference\pics for presentation\imgr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530" y="5136526"/>
            <a:ext cx="1901825" cy="138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C:\Users\adismuke\Dropbox\SCHOOL\RESEARCH\CONFERENCES\2013 - Social Neuroendocrinology Pre-conference\pics for presentation\F6572-01~w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272" y="5136525"/>
            <a:ext cx="2230528" cy="14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own Arrow 17"/>
          <p:cNvSpPr/>
          <p:nvPr/>
        </p:nvSpPr>
        <p:spPr>
          <a:xfrm rot="10800000">
            <a:off x="3131446" y="5799785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5044930" y="5799786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0800000">
            <a:off x="1655908" y="5798305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2113108" y="5799785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381000" y="5791200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3594133" y="5799785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0800000">
            <a:off x="6553200" y="5791199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0800000">
            <a:off x="8610600" y="5791199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155864" y="4732984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1655908" y="4726057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5044930" y="4740090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6570519" y="4726056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8610600" y="4715666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3131446" y="4729521"/>
            <a:ext cx="457200" cy="1058215"/>
          </a:xfrm>
          <a:prstGeom prst="downArrow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0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Short Term Stress Results</a:t>
            </a:r>
            <a:endParaRPr lang="en-US" sz="2400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075827318"/>
              </p:ext>
            </p:extLst>
          </p:nvPr>
        </p:nvGraphicFramePr>
        <p:xfrm>
          <a:off x="1033427" y="1695186"/>
          <a:ext cx="70866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030518"/>
              </p:ext>
            </p:extLst>
          </p:nvPr>
        </p:nvGraphicFramePr>
        <p:xfrm>
          <a:off x="541304" y="1631129"/>
          <a:ext cx="7848600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616200"/>
                <a:gridCol w="2616200"/>
                <a:gridCol w="261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Hormone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Coupling 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Interaction Term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Testosterone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-.090*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.010*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DHEA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-.019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.004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674600" y="6366769"/>
            <a:ext cx="327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Dismukes et al, under review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0800000" flipV="1">
            <a:off x="354692" y="5311547"/>
            <a:ext cx="8321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LNCORT</a:t>
            </a:r>
            <a:r>
              <a:rPr lang="en-US" i="1" baseline="-25000" dirty="0" err="1">
                <a:solidFill>
                  <a:schemeClr val="accent4">
                    <a:lumMod val="50000"/>
                  </a:schemeClr>
                </a:solidFill>
              </a:rPr>
              <a:t>ijk</a:t>
            </a:r>
            <a:r>
              <a:rPr lang="en-US" dirty="0"/>
              <a:t> = </a:t>
            </a:r>
            <a:r>
              <a:rPr lang="el-GR" i="1" dirty="0"/>
              <a:t>π</a:t>
            </a:r>
            <a:r>
              <a:rPr lang="el-GR" i="1" baseline="-25000" dirty="0"/>
              <a:t>0</a:t>
            </a:r>
            <a:r>
              <a:rPr lang="en-US" i="1" baseline="-25000" dirty="0" err="1"/>
              <a:t>jk</a:t>
            </a:r>
            <a:r>
              <a:rPr lang="en-US" dirty="0"/>
              <a:t> + </a:t>
            </a:r>
            <a:r>
              <a:rPr lang="el-GR" i="1" dirty="0"/>
              <a:t>π</a:t>
            </a:r>
            <a:r>
              <a:rPr lang="el-GR" i="1" baseline="-25000" dirty="0"/>
              <a:t>1</a:t>
            </a:r>
            <a:r>
              <a:rPr lang="en-US" i="1" baseline="-25000" dirty="0" err="1"/>
              <a:t>jk</a:t>
            </a:r>
            <a:r>
              <a:rPr lang="en-US" dirty="0"/>
              <a:t>*(</a:t>
            </a:r>
            <a:r>
              <a:rPr lang="en-US" i="1" dirty="0" err="1"/>
              <a:t>TSW</a:t>
            </a:r>
            <a:r>
              <a:rPr lang="en-US" i="1" baseline="-25000" dirty="0" err="1"/>
              <a:t>ijk</a:t>
            </a:r>
            <a:r>
              <a:rPr lang="en-US" dirty="0"/>
              <a:t>) + </a:t>
            </a:r>
            <a:r>
              <a:rPr lang="el-GR" i="1" dirty="0"/>
              <a:t>π</a:t>
            </a:r>
            <a:r>
              <a:rPr lang="el-GR" i="1" baseline="-25000" dirty="0"/>
              <a:t>2</a:t>
            </a:r>
            <a:r>
              <a:rPr lang="en-US" i="1" baseline="-25000" dirty="0" err="1"/>
              <a:t>jk</a:t>
            </a:r>
            <a:r>
              <a:rPr lang="en-US" dirty="0"/>
              <a:t>*(</a:t>
            </a:r>
            <a:r>
              <a:rPr lang="en-US" i="1" dirty="0" err="1"/>
              <a:t>TSW_SQ</a:t>
            </a:r>
            <a:r>
              <a:rPr lang="en-US" i="1" baseline="-25000" dirty="0" err="1"/>
              <a:t>ijk</a:t>
            </a:r>
            <a:r>
              <a:rPr lang="en-US" dirty="0"/>
              <a:t>) + </a:t>
            </a:r>
            <a:r>
              <a:rPr lang="el-GR" i="1" dirty="0"/>
              <a:t>π</a:t>
            </a:r>
            <a:r>
              <a:rPr lang="el-GR" i="1" baseline="-25000" dirty="0"/>
              <a:t>3</a:t>
            </a:r>
            <a:r>
              <a:rPr lang="en-US" i="1" baseline="-25000" dirty="0" err="1"/>
              <a:t>jk</a:t>
            </a:r>
            <a:r>
              <a:rPr lang="en-US" dirty="0"/>
              <a:t>*(</a:t>
            </a:r>
            <a:r>
              <a:rPr lang="en-US" i="1" dirty="0" err="1"/>
              <a:t>TSW_CUB</a:t>
            </a:r>
            <a:r>
              <a:rPr lang="en-US" i="1" baseline="-25000" dirty="0" err="1"/>
              <a:t>ijk</a:t>
            </a:r>
            <a:r>
              <a:rPr lang="en-US" dirty="0"/>
              <a:t>) + </a:t>
            </a:r>
            <a:r>
              <a:rPr lang="el-GR" i="1" dirty="0"/>
              <a:t>π</a:t>
            </a:r>
            <a:r>
              <a:rPr lang="el-GR" i="1" baseline="-25000" dirty="0"/>
              <a:t>4</a:t>
            </a:r>
            <a:r>
              <a:rPr lang="en-US" i="1" baseline="-25000" dirty="0" err="1"/>
              <a:t>jk</a:t>
            </a:r>
            <a:r>
              <a:rPr lang="en-US" dirty="0"/>
              <a:t>*(</a:t>
            </a:r>
            <a:r>
              <a:rPr lang="en-US" i="1" dirty="0" err="1"/>
              <a:t>TSNOONRE</a:t>
            </a:r>
            <a:r>
              <a:rPr lang="en-US" i="1" baseline="-25000" dirty="0" err="1"/>
              <a:t>ijk</a:t>
            </a:r>
            <a:r>
              <a:rPr lang="en-US" dirty="0"/>
              <a:t>)  +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l-GR" i="1" dirty="0">
                <a:solidFill>
                  <a:srgbClr val="FF0000"/>
                </a:solidFill>
              </a:rPr>
              <a:t>π</a:t>
            </a:r>
            <a:r>
              <a:rPr lang="el-GR" i="1" baseline="-25000" dirty="0">
                <a:solidFill>
                  <a:srgbClr val="FF0000"/>
                </a:solidFill>
              </a:rPr>
              <a:t>5</a:t>
            </a:r>
            <a:r>
              <a:rPr lang="en-US" i="1" baseline="-25000" dirty="0" err="1">
                <a:solidFill>
                  <a:srgbClr val="FF0000"/>
                </a:solidFill>
              </a:rPr>
              <a:t>jk</a:t>
            </a:r>
            <a:r>
              <a:rPr lang="en-US" dirty="0">
                <a:solidFill>
                  <a:srgbClr val="FF0000"/>
                </a:solidFill>
              </a:rPr>
              <a:t>*(</a:t>
            </a:r>
            <a:r>
              <a:rPr lang="en-US" i="1" dirty="0" err="1">
                <a:solidFill>
                  <a:srgbClr val="FF0000"/>
                </a:solidFill>
              </a:rPr>
              <a:t>LNTEST</a:t>
            </a:r>
            <a:r>
              <a:rPr lang="en-US" i="1" baseline="-25000" dirty="0" err="1">
                <a:solidFill>
                  <a:srgbClr val="FF0000"/>
                </a:solidFill>
              </a:rPr>
              <a:t>ijk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 + </a:t>
            </a:r>
            <a:r>
              <a:rPr lang="el-GR" i="1" dirty="0"/>
              <a:t>π</a:t>
            </a:r>
            <a:r>
              <a:rPr lang="el-GR" i="1" baseline="-25000" dirty="0"/>
              <a:t>6</a:t>
            </a:r>
            <a:r>
              <a:rPr lang="en-US" i="1" baseline="-25000" dirty="0" err="1"/>
              <a:t>jk</a:t>
            </a:r>
            <a:r>
              <a:rPr lang="en-US" dirty="0"/>
              <a:t>*(</a:t>
            </a:r>
            <a:r>
              <a:rPr lang="en-US" i="1" dirty="0" err="1"/>
              <a:t>LOC_SCH</a:t>
            </a:r>
            <a:r>
              <a:rPr lang="en-US" i="1" baseline="-25000" dirty="0" err="1"/>
              <a:t>ijk</a:t>
            </a:r>
            <a:r>
              <a:rPr lang="en-US" dirty="0"/>
              <a:t>) + </a:t>
            </a:r>
            <a:r>
              <a:rPr lang="el-GR" i="1" dirty="0"/>
              <a:t>π</a:t>
            </a:r>
            <a:r>
              <a:rPr lang="el-GR" i="1" baseline="-25000" dirty="0"/>
              <a:t>7</a:t>
            </a:r>
            <a:r>
              <a:rPr lang="en-US" i="1" baseline="-25000" dirty="0" err="1"/>
              <a:t>jk</a:t>
            </a:r>
            <a:r>
              <a:rPr lang="en-US" dirty="0"/>
              <a:t>*(</a:t>
            </a:r>
            <a:r>
              <a:rPr lang="en-US" i="1" dirty="0" err="1"/>
              <a:t>LOC_LAB</a:t>
            </a:r>
            <a:r>
              <a:rPr lang="en-US" i="1" baseline="-25000" dirty="0" err="1"/>
              <a:t>ijk</a:t>
            </a:r>
            <a:r>
              <a:rPr lang="en-US" dirty="0"/>
              <a:t>) + </a:t>
            </a:r>
            <a:r>
              <a:rPr lang="el-GR" i="1" dirty="0">
                <a:solidFill>
                  <a:srgbClr val="FF0000"/>
                </a:solidFill>
              </a:rPr>
              <a:t>π</a:t>
            </a:r>
            <a:r>
              <a:rPr lang="el-GR" i="1" baseline="-25000" dirty="0">
                <a:solidFill>
                  <a:srgbClr val="FF0000"/>
                </a:solidFill>
              </a:rPr>
              <a:t>8</a:t>
            </a:r>
            <a:r>
              <a:rPr lang="en-US" i="1" baseline="-25000" dirty="0" err="1">
                <a:solidFill>
                  <a:srgbClr val="FF0000"/>
                </a:solidFill>
              </a:rPr>
              <a:t>jk</a:t>
            </a:r>
            <a:r>
              <a:rPr lang="en-US" dirty="0">
                <a:solidFill>
                  <a:srgbClr val="FF0000"/>
                </a:solidFill>
              </a:rPr>
              <a:t>*(</a:t>
            </a:r>
            <a:r>
              <a:rPr lang="en-US" i="1" dirty="0" err="1">
                <a:solidFill>
                  <a:srgbClr val="FF0000"/>
                </a:solidFill>
              </a:rPr>
              <a:t>INTXTEST</a:t>
            </a:r>
            <a:r>
              <a:rPr lang="en-US" i="1" baseline="-25000" dirty="0" err="1">
                <a:solidFill>
                  <a:srgbClr val="FF0000"/>
                </a:solidFill>
              </a:rPr>
              <a:t>ijk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 + </a:t>
            </a:r>
            <a:r>
              <a:rPr lang="en-US" i="1" dirty="0" err="1"/>
              <a:t>e</a:t>
            </a:r>
            <a:r>
              <a:rPr lang="en-US" i="1" baseline="-25000" dirty="0" err="1"/>
              <a:t>ijk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304" y="2743649"/>
            <a:ext cx="89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*p&lt;.05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37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2.jpg"/>
          <p:cNvPicPr>
            <a:picLocks noChangeAspect="1"/>
          </p:cNvPicPr>
          <p:nvPr/>
        </p:nvPicPr>
        <p:blipFill>
          <a:blip r:embed="rId3">
            <a:alphaModFix amt="4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277910" cy="724534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8200" y="1708525"/>
            <a:ext cx="4038600" cy="4407408"/>
          </a:xfrm>
        </p:spPr>
        <p:txBody>
          <a:bodyPr/>
          <a:lstStyle/>
          <a:p>
            <a:r>
              <a:rPr lang="en-US" dirty="0" smtClean="0"/>
              <a:t>Measures:</a:t>
            </a:r>
          </a:p>
          <a:p>
            <a:pPr lvl="1"/>
            <a:r>
              <a:rPr lang="en-US" sz="2000" dirty="0" smtClean="0"/>
              <a:t>Life Stress Interview</a:t>
            </a:r>
          </a:p>
          <a:p>
            <a:pPr lvl="1"/>
            <a:r>
              <a:rPr lang="en-US" sz="2000" dirty="0" smtClean="0"/>
              <a:t>Psychopathy Checklist – YV</a:t>
            </a:r>
          </a:p>
          <a:p>
            <a:pPr lvl="1"/>
            <a:r>
              <a:rPr lang="en-US" sz="2000" dirty="0" smtClean="0"/>
              <a:t>Questionnaire Packet:</a:t>
            </a:r>
          </a:p>
          <a:p>
            <a:pPr lvl="2"/>
            <a:r>
              <a:rPr lang="en-US" sz="1600" dirty="0" smtClean="0"/>
              <a:t>Stress</a:t>
            </a:r>
          </a:p>
          <a:p>
            <a:pPr lvl="2"/>
            <a:r>
              <a:rPr lang="en-US" sz="1600" dirty="0" smtClean="0"/>
              <a:t>Callous Traits</a:t>
            </a:r>
          </a:p>
          <a:p>
            <a:pPr lvl="2"/>
            <a:r>
              <a:rPr lang="en-US" sz="1600" dirty="0" smtClean="0"/>
              <a:t>Family History</a:t>
            </a:r>
          </a:p>
          <a:p>
            <a:pPr lvl="2"/>
            <a:r>
              <a:rPr lang="en-US" sz="1600" dirty="0" smtClean="0"/>
              <a:t>Demographics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Stress: Mendota Research Design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381000" y="1739973"/>
            <a:ext cx="4038600" cy="4407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8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4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20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50 adolescent male subjects from Mendota Juvenile Treatment Center in Madison, WI. </a:t>
            </a:r>
          </a:p>
          <a:p>
            <a:endParaRPr lang="en-US" dirty="0"/>
          </a:p>
          <a:p>
            <a:r>
              <a:rPr lang="en-US" dirty="0" smtClean="0"/>
              <a:t>Hormones</a:t>
            </a:r>
          </a:p>
          <a:p>
            <a:pPr lvl="1"/>
            <a:r>
              <a:rPr lang="en-US" sz="2000" dirty="0" smtClean="0"/>
              <a:t>Waking</a:t>
            </a:r>
          </a:p>
          <a:p>
            <a:pPr lvl="1"/>
            <a:r>
              <a:rPr lang="en-US" sz="2000" dirty="0" smtClean="0"/>
              <a:t>45 minutes after waking</a:t>
            </a:r>
          </a:p>
          <a:p>
            <a:pPr lvl="1"/>
            <a:r>
              <a:rPr lang="en-US" sz="2000" dirty="0" smtClean="0"/>
              <a:t>Before Lunch</a:t>
            </a:r>
          </a:p>
          <a:p>
            <a:pPr lvl="1"/>
            <a:r>
              <a:rPr lang="en-US" sz="2000" dirty="0" smtClean="0"/>
              <a:t>Before Dinner</a:t>
            </a:r>
          </a:p>
          <a:p>
            <a:pPr lvl="1"/>
            <a:r>
              <a:rPr lang="en-US" sz="2000" dirty="0" smtClean="0"/>
              <a:t>Bedtime</a:t>
            </a:r>
          </a:p>
          <a:p>
            <a:pPr lvl="1"/>
            <a:endParaRPr lang="en-US" sz="2000" dirty="0" smtClean="0"/>
          </a:p>
          <a:p>
            <a:r>
              <a:rPr lang="en-US" dirty="0" smtClean="0"/>
              <a:t>Collected over 2 consecutive days</a:t>
            </a:r>
          </a:p>
          <a:p>
            <a:pPr marL="45720" indent="0">
              <a:buNone/>
            </a:pPr>
            <a:endParaRPr lang="en-US" dirty="0" smtClean="0"/>
          </a:p>
          <a:p>
            <a:r>
              <a:rPr lang="en-US" dirty="0" smtClean="0"/>
              <a:t>Daily Diary documented ‘in the moment’ effects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2305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0423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Long Term Stress: Results</a:t>
            </a:r>
            <a:endParaRPr lang="en-US" sz="2400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285190350"/>
              </p:ext>
            </p:extLst>
          </p:nvPr>
        </p:nvGraphicFramePr>
        <p:xfrm>
          <a:off x="1066800" y="1838003"/>
          <a:ext cx="70104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03209"/>
              </p:ext>
            </p:extLst>
          </p:nvPr>
        </p:nvGraphicFramePr>
        <p:xfrm>
          <a:off x="1635637" y="1716083"/>
          <a:ext cx="5699022" cy="3017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99674"/>
                <a:gridCol w="1899674"/>
                <a:gridCol w="1899674"/>
              </a:tblGrid>
              <a:tr h="26135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Coupling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Parameter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1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L2</a:t>
                      </a:r>
                      <a:r>
                        <a:rPr lang="en-US" sz="1600" baseline="0" dirty="0" smtClean="0"/>
                        <a:t> Variable</a:t>
                      </a:r>
                      <a:endParaRPr lang="en-US" sz="16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DHEA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Testosterone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261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Abuse Factor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.531***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.160*</a:t>
                      </a:r>
                      <a:endParaRPr lang="en-US" sz="1600" b="1" dirty="0"/>
                    </a:p>
                  </a:txBody>
                  <a:tcPr/>
                </a:tc>
              </a:tr>
              <a:tr h="261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LSI - Lifetime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.040+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---</a:t>
                      </a:r>
                      <a:endParaRPr lang="en-US" sz="1600" dirty="0"/>
                    </a:p>
                  </a:txBody>
                  <a:tcPr/>
                </a:tc>
              </a:tr>
              <a:tr h="261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LSI - Chronic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.016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.039+</a:t>
                      </a:r>
                      <a:endParaRPr lang="en-US" sz="1600" b="1" dirty="0"/>
                    </a:p>
                  </a:txBody>
                  <a:tcPr/>
                </a:tc>
              </a:tr>
              <a:tr h="261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LSI - Family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---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</a:t>
                      </a:r>
                      <a:r>
                        <a:rPr lang="en-US" sz="1600" b="1" dirty="0" smtClean="0"/>
                        <a:t>024*</a:t>
                      </a:r>
                      <a:endParaRPr lang="en-US" sz="1600" b="1" dirty="0"/>
                    </a:p>
                  </a:txBody>
                  <a:tcPr/>
                </a:tc>
              </a:tr>
              <a:tr h="261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LSI - Peer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-.019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</a:t>
                      </a:r>
                      <a:r>
                        <a:rPr lang="en-US" sz="1600" b="1" dirty="0" smtClean="0"/>
                        <a:t>161*</a:t>
                      </a:r>
                      <a:endParaRPr lang="en-US" sz="1600" b="1" dirty="0"/>
                    </a:p>
                  </a:txBody>
                  <a:tcPr/>
                </a:tc>
              </a:tr>
              <a:tr h="261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CTQ - PA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-.003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.035</a:t>
                      </a:r>
                      <a:endParaRPr lang="en-US" sz="1600" dirty="0"/>
                    </a:p>
                  </a:txBody>
                  <a:tcPr/>
                </a:tc>
              </a:tr>
              <a:tr h="261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CTQ - PN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.001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.052*</a:t>
                      </a:r>
                      <a:endParaRPr lang="en-US" sz="16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46636" y="6396032"/>
            <a:ext cx="244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Dismukes et al, 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3626" y="4956550"/>
            <a:ext cx="5901033" cy="159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Cortisol = B</a:t>
            </a:r>
            <a:r>
              <a:rPr lang="en-US" sz="1400" baseline="-25000" dirty="0"/>
              <a:t>0</a:t>
            </a:r>
            <a:r>
              <a:rPr lang="en-US" sz="1400" dirty="0"/>
              <a:t> + B</a:t>
            </a:r>
            <a:r>
              <a:rPr lang="en-US" sz="1400" baseline="-25000" dirty="0"/>
              <a:t>1</a:t>
            </a:r>
            <a:r>
              <a:rPr lang="en-US" sz="1400" dirty="0"/>
              <a:t>*CAR + B</a:t>
            </a:r>
            <a:r>
              <a:rPr lang="en-US" sz="1400" baseline="-25000" dirty="0"/>
              <a:t>2</a:t>
            </a:r>
            <a:r>
              <a:rPr lang="en-US" sz="1400" dirty="0"/>
              <a:t>*TSW + </a:t>
            </a:r>
            <a:r>
              <a:rPr lang="en-US" sz="1400" dirty="0">
                <a:solidFill>
                  <a:schemeClr val="accent1"/>
                </a:solidFill>
              </a:rPr>
              <a:t>B</a:t>
            </a:r>
            <a:r>
              <a:rPr lang="en-US" sz="1400" baseline="-25000" dirty="0">
                <a:solidFill>
                  <a:schemeClr val="accent1"/>
                </a:solidFill>
              </a:rPr>
              <a:t>3</a:t>
            </a:r>
            <a:r>
              <a:rPr lang="en-US" sz="1400" dirty="0">
                <a:solidFill>
                  <a:schemeClr val="accent1"/>
                </a:solidFill>
              </a:rPr>
              <a:t>*Hormone </a:t>
            </a:r>
            <a:r>
              <a:rPr lang="en-US" sz="1400" dirty="0"/>
              <a:t>+ </a:t>
            </a:r>
            <a:r>
              <a:rPr lang="en-US" sz="1400" dirty="0" err="1"/>
              <a:t>R</a:t>
            </a:r>
            <a:r>
              <a:rPr lang="en-US" sz="1400" baseline="-25000" dirty="0" err="1"/>
              <a:t>ij</a:t>
            </a:r>
            <a:endParaRPr lang="en-US" sz="1400" baseline="-25000" dirty="0"/>
          </a:p>
          <a:p>
            <a:endParaRPr lang="en-US" sz="1400" baseline="-25000" dirty="0"/>
          </a:p>
          <a:p>
            <a:r>
              <a:rPr lang="en-US" sz="1400" dirty="0"/>
              <a:t>B</a:t>
            </a:r>
            <a:r>
              <a:rPr lang="en-US" sz="1400" baseline="-25000" dirty="0"/>
              <a:t>0</a:t>
            </a:r>
            <a:r>
              <a:rPr lang="en-US" sz="1400" dirty="0"/>
              <a:t> = G</a:t>
            </a:r>
            <a:r>
              <a:rPr lang="en-US" sz="1400" baseline="-25000" dirty="0"/>
              <a:t>00</a:t>
            </a:r>
            <a:r>
              <a:rPr lang="en-US" sz="1400" dirty="0"/>
              <a:t> + U</a:t>
            </a:r>
            <a:r>
              <a:rPr lang="en-US" sz="1400" baseline="-25000" dirty="0"/>
              <a:t>0</a:t>
            </a:r>
            <a:endParaRPr lang="en-US" sz="1400" dirty="0"/>
          </a:p>
          <a:p>
            <a:r>
              <a:rPr lang="en-US" sz="1400" dirty="0"/>
              <a:t>B</a:t>
            </a:r>
            <a:r>
              <a:rPr lang="en-US" sz="1400" baseline="-25000" dirty="0"/>
              <a:t>1</a:t>
            </a:r>
            <a:r>
              <a:rPr lang="en-US" sz="1400" dirty="0"/>
              <a:t> = G</a:t>
            </a:r>
            <a:r>
              <a:rPr lang="en-US" sz="1400" baseline="-25000" dirty="0"/>
              <a:t>10</a:t>
            </a:r>
          </a:p>
          <a:p>
            <a:r>
              <a:rPr lang="en-US" sz="1400" dirty="0"/>
              <a:t>B</a:t>
            </a:r>
            <a:r>
              <a:rPr lang="en-US" sz="1400" baseline="-25000" dirty="0"/>
              <a:t>2</a:t>
            </a:r>
            <a:r>
              <a:rPr lang="en-US" sz="1400" dirty="0"/>
              <a:t> = G</a:t>
            </a:r>
            <a:r>
              <a:rPr lang="en-US" sz="1400" baseline="-25000" dirty="0"/>
              <a:t>20</a:t>
            </a:r>
            <a:r>
              <a:rPr lang="en-US" sz="1400" dirty="0"/>
              <a:t> + U</a:t>
            </a:r>
            <a:r>
              <a:rPr lang="en-US" sz="1400" baseline="-25000" dirty="0"/>
              <a:t>2</a:t>
            </a:r>
            <a:endParaRPr lang="en-US" sz="1400" dirty="0"/>
          </a:p>
          <a:p>
            <a:r>
              <a:rPr lang="en-US" sz="1400" dirty="0">
                <a:solidFill>
                  <a:srgbClr val="C66951"/>
                </a:solidFill>
              </a:rPr>
              <a:t>B</a:t>
            </a:r>
            <a:r>
              <a:rPr lang="en-US" sz="1400" baseline="-25000" dirty="0">
                <a:solidFill>
                  <a:srgbClr val="C66951"/>
                </a:solidFill>
              </a:rPr>
              <a:t>3</a:t>
            </a:r>
            <a:r>
              <a:rPr lang="en-US" sz="1400" dirty="0">
                <a:solidFill>
                  <a:srgbClr val="C66951"/>
                </a:solidFill>
              </a:rPr>
              <a:t> = G</a:t>
            </a:r>
            <a:r>
              <a:rPr lang="en-US" sz="1400" baseline="-25000" dirty="0">
                <a:solidFill>
                  <a:srgbClr val="C66951"/>
                </a:solidFill>
              </a:rPr>
              <a:t>30</a:t>
            </a:r>
            <a:r>
              <a:rPr lang="en-US" sz="1400" dirty="0">
                <a:solidFill>
                  <a:srgbClr val="C66951"/>
                </a:solidFill>
              </a:rPr>
              <a:t> + G</a:t>
            </a:r>
            <a:r>
              <a:rPr lang="en-US" sz="1400" baseline="-25000" dirty="0">
                <a:solidFill>
                  <a:srgbClr val="C66951"/>
                </a:solidFill>
              </a:rPr>
              <a:t>31</a:t>
            </a:r>
            <a:r>
              <a:rPr lang="en-US" sz="1400" dirty="0">
                <a:solidFill>
                  <a:srgbClr val="C66951"/>
                </a:solidFill>
              </a:rPr>
              <a:t>*Stress Variable + U</a:t>
            </a:r>
            <a:r>
              <a:rPr lang="en-US" sz="1400" baseline="-25000" dirty="0">
                <a:solidFill>
                  <a:srgbClr val="C66951"/>
                </a:solidFill>
              </a:rPr>
              <a:t>3</a:t>
            </a:r>
            <a:endParaRPr lang="en-US" sz="1400" dirty="0">
              <a:solidFill>
                <a:srgbClr val="C6695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7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Conclusions: What does it all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Across all three studies there is </a:t>
            </a:r>
            <a:r>
              <a:rPr lang="en-US" dirty="0" smtClean="0"/>
              <a:t>a pattern of synchrony between HPA and HPG Axes, influenced by context and manifesting across different time scales</a:t>
            </a:r>
          </a:p>
          <a:p>
            <a:endParaRPr lang="en-US" dirty="0"/>
          </a:p>
          <a:p>
            <a:r>
              <a:rPr lang="en-US" dirty="0" smtClean="0"/>
              <a:t>This is a new way of thinking about these two axes, that allows for more flexibility than previously considered.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These hormones have behavioral correlates; understanding their patterns helps us understand their contributions to health outcomes</a:t>
            </a:r>
            <a:endParaRPr lang="en-US" dirty="0"/>
          </a:p>
        </p:txBody>
      </p:sp>
      <p:pic>
        <p:nvPicPr>
          <p:cNvPr id="5" name="Picture 4" descr="1373068.jpg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508029"/>
            <a:ext cx="8503920" cy="47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and 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Thanks: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Stress Physiology in Teens Lab at Iowa State University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Behavioral and Neurodevelopmental Genetics Lab at Tulane University</a:t>
            </a:r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References:</a:t>
            </a:r>
          </a:p>
          <a:p>
            <a:endParaRPr lang="en-US" dirty="0"/>
          </a:p>
          <a:p>
            <a:r>
              <a:rPr lang="en-US" sz="1300" dirty="0"/>
              <a:t>Dismukes, A. R., Johnson, M. M., </a:t>
            </a:r>
            <a:r>
              <a:rPr lang="en-US" sz="1300" dirty="0" err="1"/>
              <a:t>Vitacco</a:t>
            </a:r>
            <a:r>
              <a:rPr lang="en-US" sz="1300" dirty="0"/>
              <a:t>, M. J., </a:t>
            </a:r>
            <a:r>
              <a:rPr lang="en-US" sz="1300" dirty="0" err="1"/>
              <a:t>Iturri</a:t>
            </a:r>
            <a:r>
              <a:rPr lang="en-US" sz="1300" dirty="0"/>
              <a:t>, F., &amp; </a:t>
            </a:r>
            <a:r>
              <a:rPr lang="en-US" sz="1300" dirty="0" err="1"/>
              <a:t>Shirtcliff</a:t>
            </a:r>
            <a:r>
              <a:rPr lang="en-US" sz="1300" dirty="0"/>
              <a:t>, E. A. (2014). Coupling of the HPA and HPG axes in the context of early life adversity in incarcerated male adolescents. </a:t>
            </a:r>
            <a:r>
              <a:rPr lang="en-US" sz="1300" i="1" dirty="0"/>
              <a:t>Developmental psychobiology</a:t>
            </a:r>
            <a:r>
              <a:rPr lang="en-US" sz="1300" dirty="0"/>
              <a:t>. </a:t>
            </a:r>
          </a:p>
          <a:p>
            <a:endParaRPr lang="en-US" dirty="0" smtClean="0"/>
          </a:p>
          <a:p>
            <a:r>
              <a:rPr lang="en-US" sz="1300" dirty="0" smtClean="0"/>
              <a:t>Dismukes, A.R., </a:t>
            </a:r>
            <a:r>
              <a:rPr lang="en-US" sz="1300" dirty="0" err="1" smtClean="0"/>
              <a:t>Shirtcliff</a:t>
            </a:r>
            <a:r>
              <a:rPr lang="en-US" sz="1300" dirty="0" smtClean="0"/>
              <a:t>, E.A., Hanson, J.M., </a:t>
            </a:r>
            <a:r>
              <a:rPr lang="en-US" sz="1300" dirty="0" err="1" smtClean="0"/>
              <a:t>Pollak</a:t>
            </a:r>
            <a:r>
              <a:rPr lang="en-US" sz="1300" dirty="0" smtClean="0"/>
              <a:t>, S. (in press) Context Influences the Interplay of Endocrine Axes Across the Day. </a:t>
            </a:r>
            <a:r>
              <a:rPr lang="en-US" sz="1300" i="1" dirty="0" smtClean="0"/>
              <a:t>Developmental Psychobiology</a:t>
            </a:r>
            <a:endParaRPr lang="en-US" sz="1300" i="1" dirty="0"/>
          </a:p>
        </p:txBody>
      </p:sp>
      <p:pic>
        <p:nvPicPr>
          <p:cNvPr id="5" name="Picture 4" descr="group best UNO uncropp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3936843"/>
            <a:ext cx="3750883" cy="21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4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Overview of coupling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Acute Stress</a:t>
            </a:r>
          </a:p>
          <a:p>
            <a:pPr lvl="1"/>
            <a:r>
              <a:rPr lang="en-US" dirty="0" smtClean="0"/>
              <a:t>Day-Long Stress</a:t>
            </a:r>
          </a:p>
          <a:p>
            <a:pPr lvl="1"/>
            <a:r>
              <a:rPr lang="en-US" dirty="0" smtClean="0"/>
              <a:t>Long Term Stress</a:t>
            </a:r>
          </a:p>
          <a:p>
            <a:endParaRPr lang="en-US" dirty="0"/>
          </a:p>
          <a:p>
            <a:r>
              <a:rPr lang="en-US" dirty="0" smtClean="0"/>
              <a:t>What does it all mean?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25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tumblr_m43lc4W2RC1qeghh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366" y="228600"/>
            <a:ext cx="2189823" cy="1602465"/>
          </a:xfrm>
          <a:prstGeom prst="rect">
            <a:avLst/>
          </a:prstGeom>
        </p:spPr>
      </p:pic>
      <p:pic>
        <p:nvPicPr>
          <p:cNvPr id="17" name="Picture 16" descr="01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8" r="18796"/>
          <a:stretch/>
        </p:blipFill>
        <p:spPr>
          <a:xfrm>
            <a:off x="4923690" y="2095474"/>
            <a:ext cx="4034704" cy="3851947"/>
          </a:xfrm>
          <a:prstGeom prst="rect">
            <a:avLst/>
          </a:prstGeom>
        </p:spPr>
      </p:pic>
      <p:pic>
        <p:nvPicPr>
          <p:cNvPr id="3" name="Picture 2" descr="arthur-d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4" y="1491627"/>
            <a:ext cx="3976541" cy="4771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79435" y="2501839"/>
            <a:ext cx="2496544" cy="47261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s Gothic MT"/>
              </a:rPr>
              <a:t>Hypothalamus</a:t>
            </a:r>
          </a:p>
        </p:txBody>
      </p:sp>
      <p:sp>
        <p:nvSpPr>
          <p:cNvPr id="5" name="Oval 4"/>
          <p:cNvSpPr/>
          <p:nvPr/>
        </p:nvSpPr>
        <p:spPr>
          <a:xfrm>
            <a:off x="2131163" y="3997140"/>
            <a:ext cx="2496544" cy="472615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s Gothic MT"/>
              </a:rPr>
              <a:t>Adrenal</a:t>
            </a:r>
          </a:p>
        </p:txBody>
      </p:sp>
      <p:sp>
        <p:nvSpPr>
          <p:cNvPr id="6" name="Oval 5"/>
          <p:cNvSpPr/>
          <p:nvPr/>
        </p:nvSpPr>
        <p:spPr>
          <a:xfrm>
            <a:off x="4627708" y="4021448"/>
            <a:ext cx="2496544" cy="472615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s Gothic MT"/>
              </a:rPr>
              <a:t>Gonads</a:t>
            </a:r>
          </a:p>
        </p:txBody>
      </p:sp>
      <p:sp>
        <p:nvSpPr>
          <p:cNvPr id="7" name="Oval 6"/>
          <p:cNvSpPr/>
          <p:nvPr/>
        </p:nvSpPr>
        <p:spPr>
          <a:xfrm>
            <a:off x="3379435" y="3220582"/>
            <a:ext cx="2496544" cy="472615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s Gothic MT"/>
              </a:rPr>
              <a:t>Pituitary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83201" y="2974454"/>
            <a:ext cx="0" cy="246127"/>
          </a:xfrm>
          <a:prstGeom prst="straightConnector1">
            <a:avLst/>
          </a:prstGeom>
          <a:noFill/>
          <a:ln w="38100" cap="flat" cmpd="sng" algn="ctr">
            <a:solidFill>
              <a:srgbClr val="2C7C9F"/>
            </a:solidFill>
            <a:prstDash val="soli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>
          <a:xfrm>
            <a:off x="4923690" y="2974454"/>
            <a:ext cx="0" cy="246127"/>
          </a:xfrm>
          <a:prstGeom prst="straightConnector1">
            <a:avLst/>
          </a:prstGeom>
          <a:noFill/>
          <a:ln w="38100" cap="flat" cmpd="sng" algn="ctr">
            <a:solidFill>
              <a:srgbClr val="2C7C9F"/>
            </a:solidFill>
            <a:prstDash val="solid"/>
            <a:tailEnd type="arrow"/>
          </a:ln>
          <a:effectLst/>
        </p:spPr>
      </p:cxnSp>
      <p:cxnSp>
        <p:nvCxnSpPr>
          <p:cNvPr id="10" name="Straight Arrow Connector 9"/>
          <p:cNvCxnSpPr>
            <a:stCxn id="7" idx="3"/>
            <a:endCxn id="5" idx="0"/>
          </p:cNvCxnSpPr>
          <p:nvPr/>
        </p:nvCxnSpPr>
        <p:spPr>
          <a:xfrm flipH="1">
            <a:off x="3379435" y="3623983"/>
            <a:ext cx="365610" cy="373157"/>
          </a:xfrm>
          <a:prstGeom prst="straightConnector1">
            <a:avLst/>
          </a:prstGeom>
          <a:noFill/>
          <a:ln w="38100" cap="flat" cmpd="sng" algn="ctr">
            <a:solidFill>
              <a:srgbClr val="2C7C9F"/>
            </a:solidFill>
            <a:prstDash val="solid"/>
            <a:tailEnd type="arrow"/>
          </a:ln>
          <a:effectLst/>
        </p:spPr>
      </p:cxnSp>
      <p:cxnSp>
        <p:nvCxnSpPr>
          <p:cNvPr id="11" name="Straight Arrow Connector 10"/>
          <p:cNvCxnSpPr>
            <a:stCxn id="7" idx="5"/>
          </p:cNvCxnSpPr>
          <p:nvPr/>
        </p:nvCxnSpPr>
        <p:spPr>
          <a:xfrm>
            <a:off x="5510370" y="3623983"/>
            <a:ext cx="365610" cy="356090"/>
          </a:xfrm>
          <a:prstGeom prst="straightConnector1">
            <a:avLst/>
          </a:prstGeom>
          <a:noFill/>
          <a:ln w="38100" cap="flat" cmpd="sng" algn="ctr">
            <a:solidFill>
              <a:srgbClr val="2C7C9F"/>
            </a:solidFill>
            <a:prstDash val="soli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2375671" y="4978340"/>
            <a:ext cx="2007529" cy="340283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s Gothic MT"/>
              </a:rPr>
              <a:t>Cortisol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72214" y="4969254"/>
            <a:ext cx="2007529" cy="340283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s Gothic MT"/>
              </a:rPr>
              <a:t>Testosterone</a:t>
            </a:r>
          </a:p>
        </p:txBody>
      </p:sp>
      <p:cxnSp>
        <p:nvCxnSpPr>
          <p:cNvPr id="14" name="Straight Arrow Connector 13"/>
          <p:cNvCxnSpPr>
            <a:stCxn id="5" idx="4"/>
            <a:endCxn id="12" idx="0"/>
          </p:cNvCxnSpPr>
          <p:nvPr/>
        </p:nvCxnSpPr>
        <p:spPr>
          <a:xfrm>
            <a:off x="3379435" y="4469755"/>
            <a:ext cx="1" cy="508586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arrow"/>
          </a:ln>
          <a:effectLst/>
        </p:spPr>
      </p:cxnSp>
      <p:cxnSp>
        <p:nvCxnSpPr>
          <p:cNvPr id="15" name="Straight Arrow Connector 14"/>
          <p:cNvCxnSpPr>
            <a:stCxn id="6" idx="4"/>
            <a:endCxn id="13" idx="0"/>
          </p:cNvCxnSpPr>
          <p:nvPr/>
        </p:nvCxnSpPr>
        <p:spPr>
          <a:xfrm flipH="1">
            <a:off x="5875979" y="4494063"/>
            <a:ext cx="2" cy="475192"/>
          </a:xfrm>
          <a:prstGeom prst="straightConnector1">
            <a:avLst/>
          </a:prstGeom>
          <a:noFill/>
          <a:ln w="38100" cap="flat" cmpd="sng" algn="ctr">
            <a:solidFill>
              <a:srgbClr val="4F81BD"/>
            </a:solidFill>
            <a:prstDash val="soli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609600" y="533400"/>
            <a:ext cx="168494" cy="297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53000" y="2895600"/>
            <a:ext cx="743580" cy="297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s Gothic MT"/>
              </a:rPr>
              <a:t>GnRH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s Gothic M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57600" y="2895600"/>
            <a:ext cx="609475" cy="297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s Gothic MT"/>
              </a:rPr>
              <a:t>CRH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53442" y="3544343"/>
            <a:ext cx="725994" cy="297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s Gothic MT"/>
              </a:rPr>
              <a:t>ACTH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77609" y="3560116"/>
            <a:ext cx="989575" cy="2977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s Gothic MT"/>
              </a:rPr>
              <a:t>LH, FSH</a:t>
            </a:r>
          </a:p>
        </p:txBody>
      </p:sp>
    </p:spTree>
    <p:extLst>
      <p:ext uri="{BB962C8B-B14F-4D97-AF65-F5344CB8AC3E}">
        <p14:creationId xmlns:p14="http://schemas.microsoft.com/office/powerpoint/2010/main" val="3799388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 animBg="1"/>
      <p:bldP spid="13" grpId="0" animBg="1"/>
      <p:bldP spid="37" grpId="0"/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8"/>
          <p:cNvSpPr/>
          <p:nvPr/>
        </p:nvSpPr>
        <p:spPr>
          <a:xfrm rot="10800000">
            <a:off x="5818787" y="2743200"/>
            <a:ext cx="1905000" cy="3200400"/>
          </a:xfrm>
          <a:prstGeom prst="downArrow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1295400" y="2743200"/>
            <a:ext cx="1905000" cy="3200400"/>
          </a:xfrm>
          <a:prstGeom prst="downArrow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03" y="3124200"/>
            <a:ext cx="3822192" cy="639762"/>
          </a:xfrm>
        </p:spPr>
        <p:txBody>
          <a:bodyPr/>
          <a:lstStyle/>
          <a:p>
            <a:r>
              <a:rPr lang="en-US" dirty="0" smtClean="0"/>
              <a:t>HPA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886200"/>
            <a:ext cx="3820055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Follows a pattern of low activity through childhood and activation during adolescence (Gunnar et al., 2009; Dahl and Gunnar, 2009)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190" y="3124200"/>
            <a:ext cx="3822192" cy="639762"/>
          </a:xfrm>
        </p:spPr>
        <p:txBody>
          <a:bodyPr/>
          <a:lstStyle/>
          <a:p>
            <a:r>
              <a:rPr lang="en-US" dirty="0" smtClean="0"/>
              <a:t>HPG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886200"/>
            <a:ext cx="3822192" cy="1676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Similarly quiescent during childhood (Romeo, 2003) and re-activated during puberty (Ojeda and </a:t>
            </a:r>
            <a:r>
              <a:rPr lang="en-US" dirty="0" err="1" smtClean="0"/>
              <a:t>Terasawa</a:t>
            </a:r>
            <a:r>
              <a:rPr lang="en-US" dirty="0" smtClean="0"/>
              <a:t>, 2002).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7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3" grpId="0" build="p"/>
      <p:bldP spid="4" grpId="0" build="p"/>
      <p:bldP spid="5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7979637"/>
              </p:ext>
            </p:extLst>
          </p:nvPr>
        </p:nvGraphicFramePr>
        <p:xfrm>
          <a:off x="54430" y="1719070"/>
          <a:ext cx="8853713" cy="4975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5" name="Picture 4" descr="1373068.jpg"/>
          <p:cNvPicPr>
            <a:picLocks noChangeAspect="1"/>
          </p:cNvPicPr>
          <p:nvPr/>
        </p:nvPicPr>
        <p:blipFill>
          <a:blip r:embed="rId8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508029"/>
            <a:ext cx="8503920" cy="478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1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F3E3EB-EC4F-A440-AFF6-4857266FC1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ACD5CC-8397-804F-8B39-511C3B7A0F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968 -0.00255 " pathEditMode="relative" ptsTypes="AA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graphicEl>
                                              <a:dgm id="{53F3E3EB-EC4F-A440-AFF6-4857266FC1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601 -0.00278 " pathEditMode="relative" ptsTypes="AA">
                                      <p:cBhvr>
                                        <p:cTn id="18" dur="2000" fill="hold"/>
                                        <p:tgtEl>
                                          <p:spTgt spid="4">
                                            <p:graphicEl>
                                              <a:dgm id="{CDACD5CC-8397-804F-8B39-511C3B7A0F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4" grpId="1">
        <p:bldSub>
          <a:bldDgm bld="one"/>
        </p:bldSub>
      </p:bldGraphic>
      <p:bldGraphic spid="4" grpId="2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4834514" y="4521563"/>
            <a:ext cx="2073052" cy="959314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Adolescence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27503" y="2155256"/>
            <a:ext cx="2073052" cy="7034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HPA axis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69757" y="2155256"/>
            <a:ext cx="2073052" cy="7034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HPG axis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415954" y="4521563"/>
            <a:ext cx="2073052" cy="95931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Stress Exposure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3600555" y="2507004"/>
            <a:ext cx="2369202" cy="0"/>
          </a:xfrm>
          <a:prstGeom prst="straightConnector1">
            <a:avLst/>
          </a:prstGeom>
          <a:ln w="762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0"/>
          </p:cNvCxnSpPr>
          <p:nvPr/>
        </p:nvCxnSpPr>
        <p:spPr>
          <a:xfrm flipH="1" flipV="1">
            <a:off x="5081306" y="2519396"/>
            <a:ext cx="789734" cy="20021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0"/>
            <a:endCxn id="6" idx="2"/>
          </p:cNvCxnSpPr>
          <p:nvPr/>
        </p:nvCxnSpPr>
        <p:spPr>
          <a:xfrm flipH="1" flipV="1">
            <a:off x="2564029" y="2858753"/>
            <a:ext cx="3307011" cy="16628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0"/>
            <a:endCxn id="7" idx="2"/>
          </p:cNvCxnSpPr>
          <p:nvPr/>
        </p:nvCxnSpPr>
        <p:spPr>
          <a:xfrm flipV="1">
            <a:off x="5871040" y="2858753"/>
            <a:ext cx="1135243" cy="16628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</p:cNvCxnSpPr>
          <p:nvPr/>
        </p:nvCxnSpPr>
        <p:spPr>
          <a:xfrm flipV="1">
            <a:off x="3452480" y="2519396"/>
            <a:ext cx="1036526" cy="20021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  <a:endCxn id="6" idx="2"/>
          </p:cNvCxnSpPr>
          <p:nvPr/>
        </p:nvCxnSpPr>
        <p:spPr>
          <a:xfrm flipH="1" flipV="1">
            <a:off x="2564029" y="2858753"/>
            <a:ext cx="888451" cy="16628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  <a:endCxn id="7" idx="2"/>
          </p:cNvCxnSpPr>
          <p:nvPr/>
        </p:nvCxnSpPr>
        <p:spPr>
          <a:xfrm flipV="1">
            <a:off x="3452480" y="2858753"/>
            <a:ext cx="3553803" cy="16628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48652" y="1899439"/>
            <a:ext cx="1273007" cy="619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coupling</a:t>
            </a:r>
            <a:endParaRPr 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487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allAtOnce" animBg="1"/>
      <p:bldP spid="8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Design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308890722"/>
              </p:ext>
            </p:extLst>
          </p:nvPr>
        </p:nvGraphicFramePr>
        <p:xfrm>
          <a:off x="280586" y="2344382"/>
          <a:ext cx="8458200" cy="4140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092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Hormones nested within Individuals – use Hierarchical Linear Modeling</a:t>
            </a:r>
          </a:p>
          <a:p>
            <a:endParaRPr lang="en-US" dirty="0" smtClean="0"/>
          </a:p>
          <a:p>
            <a:r>
              <a:rPr lang="en-US" dirty="0" smtClean="0"/>
              <a:t>Conserved elements between all studies:</a:t>
            </a:r>
          </a:p>
          <a:p>
            <a:pPr lvl="1"/>
            <a:r>
              <a:rPr lang="en-US" dirty="0" smtClean="0"/>
              <a:t>Cortisol is the outcome</a:t>
            </a:r>
          </a:p>
          <a:p>
            <a:pPr lvl="1"/>
            <a:r>
              <a:rPr lang="en-US" dirty="0" smtClean="0"/>
              <a:t>Testosterone or DHEA is a predictor in the base model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Specific unique base model for each study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6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>
          <a:xfrm>
            <a:off x="2162905" y="4600356"/>
            <a:ext cx="1029888" cy="9389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unsetTandem.jpeg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129" y="0"/>
            <a:ext cx="9914246" cy="6858000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269068"/>
            <a:ext cx="8534400" cy="758952"/>
          </a:xfrm>
        </p:spPr>
        <p:txBody>
          <a:bodyPr>
            <a:noAutofit/>
          </a:bodyPr>
          <a:lstStyle/>
          <a:p>
            <a:r>
              <a:rPr lang="en-US" sz="2800" dirty="0" smtClean="0"/>
              <a:t>Acute Stress:</a:t>
            </a:r>
            <a:r>
              <a:rPr lang="en-US" sz="2800" dirty="0"/>
              <a:t> </a:t>
            </a:r>
            <a:r>
              <a:rPr lang="en-US" sz="2800" dirty="0" smtClean="0"/>
              <a:t>The skydiving Study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N = </a:t>
            </a:r>
            <a:r>
              <a:rPr lang="en-US" sz="1800" dirty="0" smtClean="0"/>
              <a:t>44, 32:12 </a:t>
            </a:r>
            <a:r>
              <a:rPr lang="en-US" sz="1800" dirty="0" err="1" smtClean="0"/>
              <a:t>male:female</a:t>
            </a:r>
            <a:r>
              <a:rPr lang="en-US" sz="1800" dirty="0" smtClean="0"/>
              <a:t> ratio, average age 29.6 (SD 9.6)</a:t>
            </a:r>
            <a:endParaRPr lang="en-US" sz="1800" dirty="0" smtClean="0"/>
          </a:p>
          <a:p>
            <a:r>
              <a:rPr lang="en-US" sz="1800" dirty="0" smtClean="0"/>
              <a:t>Samples at arrival, takeoff, landing, 15 minutes after landing, 1 hr. after landing. </a:t>
            </a:r>
          </a:p>
          <a:p>
            <a:r>
              <a:rPr lang="en-US" sz="1800" dirty="0" smtClean="0"/>
              <a:t>Included Experienced and Novice jumpers</a:t>
            </a:r>
            <a:endParaRPr lang="en-US" sz="1800" dirty="0"/>
          </a:p>
        </p:txBody>
      </p:sp>
      <p:pic>
        <p:nvPicPr>
          <p:cNvPr id="5" name="Picture 4" descr="Airplane-clipart.jpeg"/>
          <p:cNvPicPr>
            <a:picLocks noChangeAspect="1"/>
          </p:cNvPicPr>
          <p:nvPr/>
        </p:nvPicPr>
        <p:blipFill>
          <a:blip r:embed="rId3" cstate="print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834" y="3348383"/>
            <a:ext cx="1745525" cy="907672"/>
          </a:xfrm>
          <a:prstGeom prst="rect">
            <a:avLst/>
          </a:prstGeom>
        </p:spPr>
      </p:pic>
      <p:pic>
        <p:nvPicPr>
          <p:cNvPr id="7" name="Picture 6" descr="A_Person_Skydiving_with_a_Parachute_Royalty_Free_Clipart_Picture_090820-181300-306054.jpeg"/>
          <p:cNvPicPr>
            <a:picLocks noChangeAspect="1"/>
          </p:cNvPicPr>
          <p:nvPr/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53" y="5127206"/>
            <a:ext cx="1155000" cy="150000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5714466" y="4335739"/>
            <a:ext cx="458634" cy="75747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643953" y="5415835"/>
            <a:ext cx="2029380" cy="52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98931" y="5308519"/>
            <a:ext cx="0" cy="635082"/>
          </a:xfrm>
          <a:prstGeom prst="straightConnector1">
            <a:avLst/>
          </a:prstGeom>
          <a:ln w="762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62905" y="4781886"/>
            <a:ext cx="115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Takeoff!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162905" y="5308519"/>
            <a:ext cx="0" cy="635082"/>
          </a:xfrm>
          <a:prstGeom prst="straightConnector1">
            <a:avLst/>
          </a:prstGeom>
          <a:ln w="76200" cmpd="sng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894489" y="5877206"/>
            <a:ext cx="0" cy="635082"/>
          </a:xfrm>
          <a:prstGeom prst="straightConnector1">
            <a:avLst/>
          </a:prstGeom>
          <a:ln w="76200" cmpd="sng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258931" y="5877206"/>
            <a:ext cx="0" cy="635082"/>
          </a:xfrm>
          <a:prstGeom prst="straightConnector1">
            <a:avLst/>
          </a:prstGeom>
          <a:ln w="76200" cmpd="sng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352596" y="5943601"/>
            <a:ext cx="0" cy="635082"/>
          </a:xfrm>
          <a:prstGeom prst="straightConnector1">
            <a:avLst/>
          </a:prstGeom>
          <a:ln w="76200" cmpd="sng"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Bent Arrow 27"/>
          <p:cNvSpPr/>
          <p:nvPr/>
        </p:nvSpPr>
        <p:spPr>
          <a:xfrm>
            <a:off x="2540122" y="3533316"/>
            <a:ext cx="2566561" cy="106704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46956" y="4781886"/>
            <a:ext cx="1915949" cy="5266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3581</TotalTime>
  <Words>1059</Words>
  <Application>Microsoft Macintosh PowerPoint</Application>
  <PresentationFormat>On-screen Show (4:3)</PresentationFormat>
  <Paragraphs>223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Civic</vt:lpstr>
      <vt:lpstr>Temporally and Contextually Dependent Coupling of the HPA and HPG Axes</vt:lpstr>
      <vt:lpstr>Organization</vt:lpstr>
      <vt:lpstr>Overview</vt:lpstr>
      <vt:lpstr>Overview</vt:lpstr>
      <vt:lpstr>Overview</vt:lpstr>
      <vt:lpstr>Overview</vt:lpstr>
      <vt:lpstr>Study Design</vt:lpstr>
      <vt:lpstr>Analytic Strategy</vt:lpstr>
      <vt:lpstr>Acute Stress: The skydiving Study</vt:lpstr>
      <vt:lpstr>Acute Stress: Results</vt:lpstr>
      <vt:lpstr>Short Term Stress: The MRI/SPIT Study</vt:lpstr>
      <vt:lpstr>Short Term Stress Results</vt:lpstr>
      <vt:lpstr>Long Term Stress: Mendota Research Design</vt:lpstr>
      <vt:lpstr>Long Term Stress: Results</vt:lpstr>
      <vt:lpstr>Conclusions: What does it all mean?</vt:lpstr>
      <vt:lpstr>References and Thanks</vt:lpstr>
    </vt:vector>
  </TitlesOfParts>
  <Company>Uno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Temporally and Contextually Dependent Coupling of the HPA and HPG Axes</dc:title>
  <dc:creator>Andrew Dismukes</dc:creator>
  <cp:lastModifiedBy>Andrew Dismukes</cp:lastModifiedBy>
  <cp:revision>43</cp:revision>
  <dcterms:created xsi:type="dcterms:W3CDTF">2015-02-27T17:17:44Z</dcterms:created>
  <dcterms:modified xsi:type="dcterms:W3CDTF">2015-03-18T22:09:47Z</dcterms:modified>
</cp:coreProperties>
</file>